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44"/>
  </p:notesMasterIdLst>
  <p:handoutMasterIdLst>
    <p:handoutMasterId r:id="rId45"/>
  </p:handoutMasterIdLst>
  <p:sldIdLst>
    <p:sldId id="275" r:id="rId2"/>
    <p:sldId id="408" r:id="rId3"/>
    <p:sldId id="410" r:id="rId4"/>
    <p:sldId id="404" r:id="rId5"/>
    <p:sldId id="411" r:id="rId6"/>
    <p:sldId id="412" r:id="rId7"/>
    <p:sldId id="279" r:id="rId8"/>
    <p:sldId id="418" r:id="rId9"/>
    <p:sldId id="419" r:id="rId10"/>
    <p:sldId id="426" r:id="rId11"/>
    <p:sldId id="280" r:id="rId12"/>
    <p:sldId id="281" r:id="rId13"/>
    <p:sldId id="424" r:id="rId14"/>
    <p:sldId id="282" r:id="rId15"/>
    <p:sldId id="427" r:id="rId16"/>
    <p:sldId id="423" r:id="rId17"/>
    <p:sldId id="421" r:id="rId18"/>
    <p:sldId id="422" r:id="rId19"/>
    <p:sldId id="425" r:id="rId20"/>
    <p:sldId id="295" r:id="rId21"/>
    <p:sldId id="296" r:id="rId22"/>
    <p:sldId id="300" r:id="rId23"/>
    <p:sldId id="298" r:id="rId24"/>
    <p:sldId id="432" r:id="rId25"/>
    <p:sldId id="428" r:id="rId26"/>
    <p:sldId id="429" r:id="rId27"/>
    <p:sldId id="430" r:id="rId28"/>
    <p:sldId id="431" r:id="rId29"/>
    <p:sldId id="291" r:id="rId30"/>
    <p:sldId id="309" r:id="rId31"/>
    <p:sldId id="303" r:id="rId32"/>
    <p:sldId id="416" r:id="rId33"/>
    <p:sldId id="310" r:id="rId34"/>
    <p:sldId id="311" r:id="rId35"/>
    <p:sldId id="318" r:id="rId36"/>
    <p:sldId id="319" r:id="rId37"/>
    <p:sldId id="324" r:id="rId38"/>
    <p:sldId id="326" r:id="rId39"/>
    <p:sldId id="433" r:id="rId40"/>
    <p:sldId id="434" r:id="rId41"/>
    <p:sldId id="435" r:id="rId42"/>
    <p:sldId id="4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er, Sara Christina GIZ NP" initials="BSCGN" lastIdx="3" clrIdx="0">
    <p:extLst>
      <p:ext uri="{19B8F6BF-5375-455C-9EA6-DF929625EA0E}">
        <p15:presenceInfo xmlns:p15="http://schemas.microsoft.com/office/powerpoint/2012/main" userId="Biller, Sara Christina GIZ NP" providerId="None"/>
      </p:ext>
    </p:extLst>
  </p:cmAuthor>
  <p:cmAuthor id="2" name="Ruth Stringer" initials="RS" lastIdx="3" clrIdx="1">
    <p:extLst>
      <p:ext uri="{19B8F6BF-5375-455C-9EA6-DF929625EA0E}">
        <p15:presenceInfo xmlns:p15="http://schemas.microsoft.com/office/powerpoint/2012/main" userId="46a9c6c47f3d07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0BF"/>
    <a:srgbClr val="3AAA35"/>
    <a:srgbClr val="E81C26"/>
    <a:srgbClr val="DCC2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72" y="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Documents\HCWH%202013\Gates%20Optimize%20Project\Tool\Superceded\Comparison%20of%20results%20for%20Nepal%20and%20Zimbabwe%20ICA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Documents\HCWH%202013\Nepal\Bir\Data%20being%20collected\Bir%20waste%20sales%20206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wner\Documents\HCWH%202013\Nepal\Bir\Data%20being%20collected\Bir%20waste%20sales%20206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wner\Documents\HCWH%202013\Gates%20Optimize%20Project\Tool\UPDATED%20Health-Care%20Waste%20Data%20Management%20Tool%20Oct%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Sheet2!$I$2</c:f>
              <c:strCache>
                <c:ptCount val="1"/>
                <c:pt idx="0">
                  <c:v>Any location</c:v>
                </c:pt>
              </c:strCache>
            </c:strRef>
          </c:tx>
          <c:spPr>
            <a:solidFill>
              <a:schemeClr val="tx1">
                <a:lumMod val="50000"/>
                <a:lumOff val="50000"/>
              </a:schemeClr>
            </a:solidFill>
          </c:spPr>
          <c:invertIfNegative val="0"/>
          <c:cat>
            <c:strRef>
              <c:f>Sheet2!$H$3:$H$6</c:f>
              <c:strCache>
                <c:ptCount val="4"/>
                <c:pt idx="0">
                  <c:v>Incineration</c:v>
                </c:pt>
                <c:pt idx="1">
                  <c:v>Back Yard Burn</c:v>
                </c:pt>
                <c:pt idx="2">
                  <c:v>Gravity Autoclave (cut syringes)</c:v>
                </c:pt>
                <c:pt idx="3">
                  <c:v>Vacuum Autoclave (cut syringes)</c:v>
                </c:pt>
              </c:strCache>
            </c:strRef>
          </c:cat>
          <c:val>
            <c:numRef>
              <c:f>Sheet2!$I$3:$I$6</c:f>
              <c:numCache>
                <c:formatCode>_(* #,##0.00_);_(* \(#,##0.00\);_(* "-"??_);_(@_)</c:formatCode>
                <c:ptCount val="4"/>
                <c:pt idx="0">
                  <c:v>1795.0976231769264</c:v>
                </c:pt>
                <c:pt idx="1">
                  <c:v>1769.7252998236329</c:v>
                </c:pt>
              </c:numCache>
            </c:numRef>
          </c:val>
        </c:ser>
        <c:ser>
          <c:idx val="1"/>
          <c:order val="1"/>
          <c:tx>
            <c:strRef>
              <c:f>Sheet2!$J$2</c:f>
              <c:strCache>
                <c:ptCount val="1"/>
                <c:pt idx="0">
                  <c:v>Nepal</c:v>
                </c:pt>
              </c:strCache>
            </c:strRef>
          </c:tx>
          <c:spPr>
            <a:solidFill>
              <a:srgbClr val="00B0F0"/>
            </a:solidFill>
          </c:spPr>
          <c:invertIfNegative val="0"/>
          <c:cat>
            <c:strRef>
              <c:f>Sheet2!$H$3:$H$6</c:f>
              <c:strCache>
                <c:ptCount val="4"/>
                <c:pt idx="0">
                  <c:v>Incineration</c:v>
                </c:pt>
                <c:pt idx="1">
                  <c:v>Back Yard Burn</c:v>
                </c:pt>
                <c:pt idx="2">
                  <c:v>Gravity Autoclave (cut syringes)</c:v>
                </c:pt>
                <c:pt idx="3">
                  <c:v>Vacuum Autoclave (cut syringes)</c:v>
                </c:pt>
              </c:strCache>
            </c:strRef>
          </c:cat>
          <c:val>
            <c:numRef>
              <c:f>Sheet2!$J$3:$J$6</c:f>
              <c:numCache>
                <c:formatCode>General</c:formatCode>
                <c:ptCount val="4"/>
                <c:pt idx="2" formatCode="_(* #,##0.00_);_(* \(#,##0.00\);_(* &quot;-&quot;??_);_(@_)">
                  <c:v>0.47015255099805403</c:v>
                </c:pt>
                <c:pt idx="3" formatCode="_(* #,##0.00_);_(* \(#,##0.00\);_(* &quot;-&quot;??_);_(@_)">
                  <c:v>0.37523613561094216</c:v>
                </c:pt>
              </c:numCache>
            </c:numRef>
          </c:val>
        </c:ser>
        <c:ser>
          <c:idx val="2"/>
          <c:order val="2"/>
          <c:tx>
            <c:strRef>
              <c:f>Sheet2!$K$2</c:f>
              <c:strCache>
                <c:ptCount val="1"/>
                <c:pt idx="0">
                  <c:v>Zimbabwe</c:v>
                </c:pt>
              </c:strCache>
            </c:strRef>
          </c:tx>
          <c:spPr>
            <a:solidFill>
              <a:srgbClr val="5D7E00"/>
            </a:solidFill>
          </c:spPr>
          <c:invertIfNegative val="0"/>
          <c:cat>
            <c:strRef>
              <c:f>Sheet2!$H$3:$H$6</c:f>
              <c:strCache>
                <c:ptCount val="4"/>
                <c:pt idx="0">
                  <c:v>Incineration</c:v>
                </c:pt>
                <c:pt idx="1">
                  <c:v>Back Yard Burn</c:v>
                </c:pt>
                <c:pt idx="2">
                  <c:v>Gravity Autoclave (cut syringes)</c:v>
                </c:pt>
                <c:pt idx="3">
                  <c:v>Vacuum Autoclave (cut syringes)</c:v>
                </c:pt>
              </c:strCache>
            </c:strRef>
          </c:cat>
          <c:val>
            <c:numRef>
              <c:f>Sheet2!$K$3:$K$6</c:f>
              <c:numCache>
                <c:formatCode>General</c:formatCode>
                <c:ptCount val="4"/>
                <c:pt idx="2" formatCode="_(* #,##0.00_);_(* \(#,##0.00\);_(* &quot;-&quot;??_);_(@_)">
                  <c:v>87.972413938026691</c:v>
                </c:pt>
                <c:pt idx="3" formatCode="_(* #,##0.00_);_(* \(#,##0.00\);_(* &quot;-&quot;??_);_(@_)">
                  <c:v>70.212165341644507</c:v>
                </c:pt>
              </c:numCache>
            </c:numRef>
          </c:val>
        </c:ser>
        <c:dLbls>
          <c:showLegendKey val="0"/>
          <c:showVal val="0"/>
          <c:showCatName val="0"/>
          <c:showSerName val="0"/>
          <c:showPercent val="0"/>
          <c:showBubbleSize val="0"/>
        </c:dLbls>
        <c:gapWidth val="75"/>
        <c:overlap val="-25"/>
        <c:axId val="23793312"/>
        <c:axId val="23792920"/>
      </c:barChart>
      <c:catAx>
        <c:axId val="23793312"/>
        <c:scaling>
          <c:orientation val="minMax"/>
        </c:scaling>
        <c:delete val="0"/>
        <c:axPos val="b"/>
        <c:numFmt formatCode="General" sourceLinked="0"/>
        <c:majorTickMark val="none"/>
        <c:minorTickMark val="none"/>
        <c:tickLblPos val="nextTo"/>
        <c:crossAx val="23792920"/>
        <c:crosses val="autoZero"/>
        <c:auto val="1"/>
        <c:lblAlgn val="ctr"/>
        <c:lblOffset val="100"/>
        <c:noMultiLvlLbl val="0"/>
      </c:catAx>
      <c:valAx>
        <c:axId val="23792920"/>
        <c:scaling>
          <c:orientation val="minMax"/>
        </c:scaling>
        <c:delete val="0"/>
        <c:axPos val="l"/>
        <c:majorGridlines/>
        <c:numFmt formatCode="_(* #,##0.00_);_(* \(#,##0.00\);_(* &quot;-&quot;??_);_(@_)" sourceLinked="1"/>
        <c:majorTickMark val="none"/>
        <c:minorTickMark val="none"/>
        <c:tickLblPos val="nextTo"/>
        <c:spPr>
          <a:ln w="9525">
            <a:noFill/>
          </a:ln>
        </c:spPr>
        <c:crossAx val="23793312"/>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Income</a:t>
            </a:r>
            <a:r>
              <a:rPr lang="en-GB" baseline="0"/>
              <a:t> from waste sales</a:t>
            </a:r>
          </a:p>
        </c:rich>
      </c:tx>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'Year summary'!$O$14:$O$17</c:f>
              <c:strCache>
                <c:ptCount val="4"/>
                <c:pt idx="0">
                  <c:v>Paper</c:v>
                </c:pt>
                <c:pt idx="1">
                  <c:v>Plastic</c:v>
                </c:pt>
                <c:pt idx="2">
                  <c:v>Glass</c:v>
                </c:pt>
                <c:pt idx="3">
                  <c:v>Metal</c:v>
                </c:pt>
              </c:strCache>
            </c:strRef>
          </c:cat>
          <c:val>
            <c:numRef>
              <c:f>'Year summary'!$N$14:$N$17</c:f>
              <c:numCache>
                <c:formatCode>General</c:formatCode>
                <c:ptCount val="4"/>
                <c:pt idx="0">
                  <c:v>26810.429999999997</c:v>
                </c:pt>
                <c:pt idx="1">
                  <c:v>252485.43000000002</c:v>
                </c:pt>
                <c:pt idx="2">
                  <c:v>7490.4602499999992</c:v>
                </c:pt>
                <c:pt idx="3">
                  <c:v>15594.78</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Waste</a:t>
            </a:r>
            <a:r>
              <a:rPr lang="en-GB" baseline="0"/>
              <a:t> sold</a:t>
            </a:r>
            <a:endParaRPr lang="en-GB"/>
          </a:p>
        </c:rich>
      </c:tx>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'Year summary'!$O$4:$O$7</c:f>
              <c:strCache>
                <c:ptCount val="4"/>
                <c:pt idx="0">
                  <c:v>Paper</c:v>
                </c:pt>
                <c:pt idx="1">
                  <c:v>Plastic</c:v>
                </c:pt>
                <c:pt idx="2">
                  <c:v>Glass</c:v>
                </c:pt>
                <c:pt idx="3">
                  <c:v>Metal</c:v>
                </c:pt>
              </c:strCache>
            </c:strRef>
          </c:cat>
          <c:val>
            <c:numRef>
              <c:f>'Year summary'!$N$4:$N$7</c:f>
              <c:numCache>
                <c:formatCode>General</c:formatCode>
                <c:ptCount val="4"/>
                <c:pt idx="0">
                  <c:v>5557.7889999999998</c:v>
                </c:pt>
                <c:pt idx="1">
                  <c:v>8226.17</c:v>
                </c:pt>
                <c:pt idx="2">
                  <c:v>2267.7269999999999</c:v>
                </c:pt>
                <c:pt idx="3">
                  <c:v>654.20799999999997</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Results!$B$22</c:f>
              <c:strCache>
                <c:ptCount val="1"/>
                <c:pt idx="0">
                  <c:v>Investment cost</c:v>
                </c:pt>
              </c:strCache>
            </c:strRef>
          </c:tx>
          <c:spPr>
            <a:solidFill>
              <a:srgbClr val="993366"/>
            </a:solidFill>
          </c:spPr>
          <c:invertIfNegative val="0"/>
          <c:cat>
            <c:strRef>
              <c:f>Results!$A$23:$A$27</c:f>
              <c:strCache>
                <c:ptCount val="5"/>
                <c:pt idx="0">
                  <c:v>Back yard burning</c:v>
                </c:pt>
                <c:pt idx="1">
                  <c:v>Incineration without pollution control</c:v>
                </c:pt>
                <c:pt idx="2">
                  <c:v>Incineration with pollution control</c:v>
                </c:pt>
                <c:pt idx="3">
                  <c:v>Gravity autoclave</c:v>
                </c:pt>
                <c:pt idx="4">
                  <c:v>Vacuum autoclave</c:v>
                </c:pt>
              </c:strCache>
            </c:strRef>
          </c:cat>
          <c:val>
            <c:numRef>
              <c:f>Results!$B$23:$B$27</c:f>
              <c:numCache>
                <c:formatCode>_-[$$-409]* #,##0.00_ ;_-[$$-409]* \-#,##0.00\ ;_-[$$-409]* "-"??_ ;_-@_ </c:formatCode>
                <c:ptCount val="5"/>
                <c:pt idx="0">
                  <c:v>0</c:v>
                </c:pt>
                <c:pt idx="1">
                  <c:v>36000</c:v>
                </c:pt>
                <c:pt idx="2">
                  <c:v>300000</c:v>
                </c:pt>
                <c:pt idx="3">
                  <c:v>39600</c:v>
                </c:pt>
                <c:pt idx="4">
                  <c:v>44600</c:v>
                </c:pt>
              </c:numCache>
            </c:numRef>
          </c:val>
        </c:ser>
        <c:ser>
          <c:idx val="1"/>
          <c:order val="1"/>
          <c:tx>
            <c:strRef>
              <c:f>Results!$C$22</c:f>
              <c:strCache>
                <c:ptCount val="1"/>
                <c:pt idx="0">
                  <c:v>Operational cost</c:v>
                </c:pt>
              </c:strCache>
            </c:strRef>
          </c:tx>
          <c:spPr>
            <a:solidFill>
              <a:srgbClr val="DA8EB4"/>
            </a:solidFill>
          </c:spPr>
          <c:invertIfNegative val="0"/>
          <c:cat>
            <c:strRef>
              <c:f>Results!$A$23:$A$27</c:f>
              <c:strCache>
                <c:ptCount val="5"/>
                <c:pt idx="0">
                  <c:v>Back yard burning</c:v>
                </c:pt>
                <c:pt idx="1">
                  <c:v>Incineration without pollution control</c:v>
                </c:pt>
                <c:pt idx="2">
                  <c:v>Incineration with pollution control</c:v>
                </c:pt>
                <c:pt idx="3">
                  <c:v>Gravity autoclave</c:v>
                </c:pt>
                <c:pt idx="4">
                  <c:v>Vacuum autoclave</c:v>
                </c:pt>
              </c:strCache>
            </c:strRef>
          </c:cat>
          <c:val>
            <c:numRef>
              <c:f>Results!$C$23:$C$27</c:f>
              <c:numCache>
                <c:formatCode>_-[$$-409]* #,##0.00_ ;_-[$$-409]* \-#,##0.00\ ;_-[$$-409]* "-"??_ ;_-@_ </c:formatCode>
                <c:ptCount val="5"/>
                <c:pt idx="0">
                  <c:v>107863.42333337526</c:v>
                </c:pt>
                <c:pt idx="1">
                  <c:v>107863.42333337526</c:v>
                </c:pt>
                <c:pt idx="2">
                  <c:v>107863.42333337526</c:v>
                </c:pt>
                <c:pt idx="3">
                  <c:v>49798.499999999993</c:v>
                </c:pt>
                <c:pt idx="4">
                  <c:v>52706</c:v>
                </c:pt>
              </c:numCache>
            </c:numRef>
          </c:val>
        </c:ser>
        <c:ser>
          <c:idx val="2"/>
          <c:order val="2"/>
          <c:tx>
            <c:strRef>
              <c:f>Results!$D$22</c:f>
              <c:strCache>
                <c:ptCount val="1"/>
                <c:pt idx="0">
                  <c:v>Income from recycling</c:v>
                </c:pt>
              </c:strCache>
            </c:strRef>
          </c:tx>
          <c:spPr>
            <a:solidFill>
              <a:srgbClr val="00B050"/>
            </a:solidFill>
          </c:spPr>
          <c:invertIfNegative val="0"/>
          <c:cat>
            <c:strRef>
              <c:f>Results!$A$23:$A$27</c:f>
              <c:strCache>
                <c:ptCount val="5"/>
                <c:pt idx="0">
                  <c:v>Back yard burning</c:v>
                </c:pt>
                <c:pt idx="1">
                  <c:v>Incineration without pollution control</c:v>
                </c:pt>
                <c:pt idx="2">
                  <c:v>Incineration with pollution control</c:v>
                </c:pt>
                <c:pt idx="3">
                  <c:v>Gravity autoclave</c:v>
                </c:pt>
                <c:pt idx="4">
                  <c:v>Vacuum autoclave</c:v>
                </c:pt>
              </c:strCache>
            </c:strRef>
          </c:cat>
          <c:val>
            <c:numRef>
              <c:f>Results!$D$23:$D$27</c:f>
              <c:numCache>
                <c:formatCode>_-[$$-409]* #,##0.00_ ;_-[$$-409]* \-#,##0.00\ ;_-[$$-409]* "-"??_ ;_-@_ </c:formatCode>
                <c:ptCount val="5"/>
                <c:pt idx="0">
                  <c:v>0</c:v>
                </c:pt>
                <c:pt idx="1">
                  <c:v>0</c:v>
                </c:pt>
                <c:pt idx="2">
                  <c:v>0</c:v>
                </c:pt>
                <c:pt idx="3">
                  <c:v>-45532.83347107438</c:v>
                </c:pt>
                <c:pt idx="4">
                  <c:v>-58433.802954545448</c:v>
                </c:pt>
              </c:numCache>
            </c:numRef>
          </c:val>
        </c:ser>
        <c:dLbls>
          <c:showLegendKey val="0"/>
          <c:showVal val="0"/>
          <c:showCatName val="0"/>
          <c:showSerName val="0"/>
          <c:showPercent val="0"/>
          <c:showBubbleSize val="0"/>
        </c:dLbls>
        <c:gapWidth val="150"/>
        <c:overlap val="100"/>
        <c:axId val="23794880"/>
        <c:axId val="23793704"/>
      </c:barChart>
      <c:lineChart>
        <c:grouping val="standard"/>
        <c:varyColors val="0"/>
        <c:ser>
          <c:idx val="3"/>
          <c:order val="3"/>
          <c:tx>
            <c:strRef>
              <c:f>Results!$E$22</c:f>
              <c:strCache>
                <c:ptCount val="1"/>
                <c:pt idx="0">
                  <c:v>Overall cost</c:v>
                </c:pt>
              </c:strCache>
            </c:strRef>
          </c:tx>
          <c:cat>
            <c:strRef>
              <c:f>Results!$A$23:$A$27</c:f>
              <c:strCache>
                <c:ptCount val="5"/>
                <c:pt idx="0">
                  <c:v>Back yard burning</c:v>
                </c:pt>
                <c:pt idx="1">
                  <c:v>Incineration without pollution control</c:v>
                </c:pt>
                <c:pt idx="2">
                  <c:v>Incineration with pollution control</c:v>
                </c:pt>
                <c:pt idx="3">
                  <c:v>Gravity autoclave</c:v>
                </c:pt>
                <c:pt idx="4">
                  <c:v>Vacuum autoclave</c:v>
                </c:pt>
              </c:strCache>
            </c:strRef>
          </c:cat>
          <c:val>
            <c:numRef>
              <c:f>Results!$E$23:$E$27</c:f>
              <c:numCache>
                <c:formatCode>_-[$$-409]* #,##0.00_ ;_-[$$-409]* \-#,##0.00\ ;_-[$$-409]* "-"??_ ;_-@_ </c:formatCode>
                <c:ptCount val="5"/>
                <c:pt idx="0">
                  <c:v>107863.42333337526</c:v>
                </c:pt>
                <c:pt idx="1">
                  <c:v>143863.42333337525</c:v>
                </c:pt>
                <c:pt idx="2">
                  <c:v>407863.42333337525</c:v>
                </c:pt>
                <c:pt idx="3">
                  <c:v>43865.66652892562</c:v>
                </c:pt>
                <c:pt idx="4">
                  <c:v>38872.197045454552</c:v>
                </c:pt>
              </c:numCache>
            </c:numRef>
          </c:val>
          <c:smooth val="0"/>
        </c:ser>
        <c:dLbls>
          <c:showLegendKey val="0"/>
          <c:showVal val="0"/>
          <c:showCatName val="0"/>
          <c:showSerName val="0"/>
          <c:showPercent val="0"/>
          <c:showBubbleSize val="0"/>
        </c:dLbls>
        <c:marker val="1"/>
        <c:smooth val="0"/>
        <c:axId val="23794880"/>
        <c:axId val="23793704"/>
      </c:lineChart>
      <c:catAx>
        <c:axId val="23794880"/>
        <c:scaling>
          <c:orientation val="minMax"/>
        </c:scaling>
        <c:delete val="0"/>
        <c:axPos val="b"/>
        <c:numFmt formatCode="General" sourceLinked="0"/>
        <c:majorTickMark val="out"/>
        <c:minorTickMark val="none"/>
        <c:tickLblPos val="nextTo"/>
        <c:crossAx val="23793704"/>
        <c:crosses val="autoZero"/>
        <c:auto val="1"/>
        <c:lblAlgn val="ctr"/>
        <c:lblOffset val="100"/>
        <c:noMultiLvlLbl val="0"/>
      </c:catAx>
      <c:valAx>
        <c:axId val="23793704"/>
        <c:scaling>
          <c:orientation val="minMax"/>
        </c:scaling>
        <c:delete val="0"/>
        <c:axPos val="l"/>
        <c:majorGridlines/>
        <c:title>
          <c:tx>
            <c:rich>
              <a:bodyPr rot="-5400000" vert="horz"/>
              <a:lstStyle/>
              <a:p>
                <a:pPr>
                  <a:defRPr/>
                </a:pPr>
                <a:r>
                  <a:rPr lang="en-US"/>
                  <a:t>US dollars</a:t>
                </a:r>
              </a:p>
            </c:rich>
          </c:tx>
          <c:overlay val="0"/>
        </c:title>
        <c:numFmt formatCode="_-[$$-409]* #,##0.00_ ;_-[$$-409]* \-#,##0.00\ ;_-[$$-409]* &quot;-&quot;??_ ;_-@_ " sourceLinked="1"/>
        <c:majorTickMark val="out"/>
        <c:minorTickMark val="none"/>
        <c:tickLblPos val="nextTo"/>
        <c:crossAx val="23794880"/>
        <c:crosses val="autoZero"/>
        <c:crossBetween val="between"/>
      </c:valAx>
    </c:plotArea>
    <c:legend>
      <c:legendPos val="b"/>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CDD73F6-D1D0-4635-A471-E15AC7BD28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9A89EC7E-1C75-46B3-80CF-FC50909479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37CAC-275E-4037-A510-239A9A9A4E50}" type="datetimeFigureOut">
              <a:rPr lang="en-US" smtClean="0"/>
              <a:t>12/11/2019</a:t>
            </a:fld>
            <a:endParaRPr lang="en-US"/>
          </a:p>
        </p:txBody>
      </p:sp>
      <p:sp>
        <p:nvSpPr>
          <p:cNvPr id="4" name="Footer Placeholder 3">
            <a:extLst>
              <a:ext uri="{FF2B5EF4-FFF2-40B4-BE49-F238E27FC236}">
                <a16:creationId xmlns:a16="http://schemas.microsoft.com/office/drawing/2014/main" xmlns="" id="{B3405956-D78B-4960-BDD1-601439123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3093152E-A30E-4C5D-9A35-D5BC33CD24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45CD09-E3FF-442F-B310-471E0C8CE1A0}" type="slidenum">
              <a:rPr lang="en-US" smtClean="0"/>
              <a:t>‹#›</a:t>
            </a:fld>
            <a:endParaRPr lang="en-US"/>
          </a:p>
        </p:txBody>
      </p:sp>
    </p:spTree>
    <p:extLst>
      <p:ext uri="{BB962C8B-B14F-4D97-AF65-F5344CB8AC3E}">
        <p14:creationId xmlns:p14="http://schemas.microsoft.com/office/powerpoint/2010/main" val="1826519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9EBD8-3A09-455B-8724-D5D322C4F5E7}"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D4D5D-FBBC-4E95-B7F7-DA09A90984EF}" type="slidenum">
              <a:rPr lang="en-US" smtClean="0"/>
              <a:t>‹#›</a:t>
            </a:fld>
            <a:endParaRPr lang="en-US"/>
          </a:p>
        </p:txBody>
      </p:sp>
    </p:spTree>
    <p:extLst>
      <p:ext uri="{BB962C8B-B14F-4D97-AF65-F5344CB8AC3E}">
        <p14:creationId xmlns:p14="http://schemas.microsoft.com/office/powerpoint/2010/main" val="3376790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Globally, almost one quarter of the deaths (23%) are linked to the environment.  This amounts to 3.8 million in the SEARO region (Preventing disease through healthy environments,  April 2016, http://who.int/quantifying_ehimpacts/publications/preventing-disease/en/).</a:t>
            </a:r>
          </a:p>
          <a:p>
            <a:r>
              <a:rPr lang="en-GB" sz="1200" kern="1200" dirty="0" smtClean="0">
                <a:solidFill>
                  <a:schemeClr val="tx1"/>
                </a:solidFill>
                <a:effectLst/>
                <a:latin typeface="+mn-lt"/>
                <a:ea typeface="+mn-ea"/>
                <a:cs typeface="+mn-cs"/>
              </a:rPr>
              <a:t>According to the WHO Country Cooperation Strategy for Nepal, water, sanitation and hygiene associated diseases including skin diseases, acute respiratory infections (ARI) and diarrheal diseases are the three leading preventable diseases.   The latter two are among leading causes of child deaths. </a:t>
            </a:r>
          </a:p>
          <a:p>
            <a:endParaRPr lang="en-GB" dirty="0"/>
          </a:p>
        </p:txBody>
      </p:sp>
      <p:sp>
        <p:nvSpPr>
          <p:cNvPr id="4" name="Slide Number Placeholder 3"/>
          <p:cNvSpPr>
            <a:spLocks noGrp="1"/>
          </p:cNvSpPr>
          <p:nvPr>
            <p:ph type="sldNum" sz="quarter" idx="10"/>
          </p:nvPr>
        </p:nvSpPr>
        <p:spPr/>
        <p:txBody>
          <a:bodyPr/>
          <a:lstStyle/>
          <a:p>
            <a:fld id="{FCC1D479-9F8A-4885-8B0F-5188950572C1}" type="slidenum">
              <a:rPr lang="en-GB" smtClean="0"/>
              <a:t>5</a:t>
            </a:fld>
            <a:endParaRPr lang="en-GB"/>
          </a:p>
        </p:txBody>
      </p:sp>
    </p:spTree>
    <p:extLst>
      <p:ext uri="{BB962C8B-B14F-4D97-AF65-F5344CB8AC3E}">
        <p14:creationId xmlns:p14="http://schemas.microsoft.com/office/powerpoint/2010/main" val="117860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83" indent="-285724" eaLnBrk="0" hangingPunct="0">
              <a:defRPr>
                <a:solidFill>
                  <a:schemeClr val="tx1"/>
                </a:solidFill>
                <a:latin typeface="Arial" pitchFamily="34" charset="0"/>
              </a:defRPr>
            </a:lvl2pPr>
            <a:lvl3pPr marL="1142898" indent="-228580" eaLnBrk="0" hangingPunct="0">
              <a:defRPr>
                <a:solidFill>
                  <a:schemeClr val="tx1"/>
                </a:solidFill>
                <a:latin typeface="Arial" pitchFamily="34" charset="0"/>
              </a:defRPr>
            </a:lvl3pPr>
            <a:lvl4pPr marL="1600057" indent="-228580" eaLnBrk="0" hangingPunct="0">
              <a:defRPr>
                <a:solidFill>
                  <a:schemeClr val="tx1"/>
                </a:solidFill>
                <a:latin typeface="Arial" pitchFamily="34" charset="0"/>
              </a:defRPr>
            </a:lvl4pPr>
            <a:lvl5pPr marL="2057217" indent="-228580" eaLnBrk="0" hangingPunct="0">
              <a:defRPr>
                <a:solidFill>
                  <a:schemeClr val="tx1"/>
                </a:solidFill>
                <a:latin typeface="Arial" pitchFamily="34" charset="0"/>
              </a:defRPr>
            </a:lvl5pPr>
            <a:lvl6pPr marL="2514376" indent="-228580" algn="ctr" eaLnBrk="0" fontAlgn="base" hangingPunct="0">
              <a:spcBef>
                <a:spcPct val="0"/>
              </a:spcBef>
              <a:spcAft>
                <a:spcPct val="0"/>
              </a:spcAft>
              <a:defRPr>
                <a:solidFill>
                  <a:schemeClr val="tx1"/>
                </a:solidFill>
                <a:latin typeface="Arial" pitchFamily="34" charset="0"/>
              </a:defRPr>
            </a:lvl6pPr>
            <a:lvl7pPr marL="2971535" indent="-228580" algn="ctr" eaLnBrk="0" fontAlgn="base" hangingPunct="0">
              <a:spcBef>
                <a:spcPct val="0"/>
              </a:spcBef>
              <a:spcAft>
                <a:spcPct val="0"/>
              </a:spcAft>
              <a:defRPr>
                <a:solidFill>
                  <a:schemeClr val="tx1"/>
                </a:solidFill>
                <a:latin typeface="Arial" pitchFamily="34" charset="0"/>
              </a:defRPr>
            </a:lvl7pPr>
            <a:lvl8pPr marL="3428695" indent="-228580" algn="ctr" eaLnBrk="0" fontAlgn="base" hangingPunct="0">
              <a:spcBef>
                <a:spcPct val="0"/>
              </a:spcBef>
              <a:spcAft>
                <a:spcPct val="0"/>
              </a:spcAft>
              <a:defRPr>
                <a:solidFill>
                  <a:schemeClr val="tx1"/>
                </a:solidFill>
                <a:latin typeface="Arial" pitchFamily="34" charset="0"/>
              </a:defRPr>
            </a:lvl8pPr>
            <a:lvl9pPr marL="3885854" indent="-228580" algn="ctr" eaLnBrk="0" fontAlgn="base" hangingPunct="0">
              <a:spcBef>
                <a:spcPct val="0"/>
              </a:spcBef>
              <a:spcAft>
                <a:spcPct val="0"/>
              </a:spcAft>
              <a:defRPr>
                <a:solidFill>
                  <a:schemeClr val="tx1"/>
                </a:solidFill>
                <a:latin typeface="Arial" pitchFamily="34" charset="0"/>
              </a:defRPr>
            </a:lvl9pPr>
          </a:lstStyle>
          <a:p>
            <a:pPr eaLnBrk="1" hangingPunct="1"/>
            <a:fld id="{1D9297A1-248E-4B67-BB3C-539A84FE298A}" type="slidenum">
              <a:rPr lang="en-US" altLang="en-US" smtClean="0"/>
              <a:pPr eaLnBrk="1" hangingPunct="1"/>
              <a:t>18</a:t>
            </a:fld>
            <a:endParaRPr lang="en-US" alt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898102" y="4686499"/>
            <a:ext cx="4939560" cy="4439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Good</a:t>
            </a:r>
            <a:r>
              <a:rPr lang="en-GB" baseline="0" dirty="0" smtClean="0"/>
              <a:t> waste minimisation and recycling strategies can address a lot of the waste, but inevitably there will be those infectious or otherwise hazardous streams that have to be disposed of.  In the past it was normal for healthcare facilities to have incinerators, but this practice has been in decline for the last twenty to thirty years, as you can see on this slide from our friend and colleague Dr Jorge Emmanuel.   This change has been driven both by the need to reduce dioxin emissions from incinerators and the introduction of  non-incineration waste treatment technologies.  </a:t>
            </a:r>
            <a:endParaRPr lang="en-GB"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99745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F4A623-F1C7-4BAF-B066-39A84BC7E840}" type="slidenum">
              <a:rPr lang="en-US" smtClean="0"/>
              <a:pPr/>
              <a:t>19</a:t>
            </a:fld>
            <a:endParaRPr lang="en-US"/>
          </a:p>
        </p:txBody>
      </p:sp>
    </p:spTree>
    <p:extLst>
      <p:ext uri="{BB962C8B-B14F-4D97-AF65-F5344CB8AC3E}">
        <p14:creationId xmlns:p14="http://schemas.microsoft.com/office/powerpoint/2010/main" val="215674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Low-heat thermal processes such as autoclaves produce substantially less air pollution than high-heat thermal process.</a:t>
            </a:r>
          </a:p>
          <a:p>
            <a:r>
              <a:rPr lang="en-US" altLang="en-US" smtClean="0"/>
              <a:t>Autoclaves are not generally used for large anatomical remains (body parts).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3AC444-D3F6-48C3-B007-F8069EA1635F}" type="slidenum">
              <a:rPr lang="en-US"/>
              <a:pPr>
                <a:spcBef>
                  <a:spcPct val="0"/>
                </a:spcBef>
              </a:pPr>
              <a:t>21</a:t>
            </a:fld>
            <a:endParaRPr lang="en-US"/>
          </a:p>
        </p:txBody>
      </p:sp>
    </p:spTree>
    <p:extLst>
      <p:ext uri="{BB962C8B-B14F-4D97-AF65-F5344CB8AC3E}">
        <p14:creationId xmlns:p14="http://schemas.microsoft.com/office/powerpoint/2010/main" val="256868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7E01F5-D78E-4578-AC84-D34E7D1CB7F5}" type="slidenum">
              <a:rPr lang="en-US"/>
              <a:pPr>
                <a:spcBef>
                  <a:spcPct val="0"/>
                </a:spcBef>
              </a:pPr>
              <a:t>22</a:t>
            </a:fld>
            <a:endParaRPr lang="en-US"/>
          </a:p>
        </p:txBody>
      </p:sp>
    </p:spTree>
    <p:extLst>
      <p:ext uri="{BB962C8B-B14F-4D97-AF65-F5344CB8AC3E}">
        <p14:creationId xmlns:p14="http://schemas.microsoft.com/office/powerpoint/2010/main" val="104848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Waste is introduced at the top of a vertical autoclave. Waste is placed in horizontally in a horizontal autoclave.</a:t>
            </a:r>
          </a:p>
          <a:p>
            <a:endParaRPr lang="en-US" altLang="en-US" smtClean="0"/>
          </a:p>
          <a:p>
            <a:r>
              <a:rPr lang="en-US" altLang="en-US" smtClean="0"/>
              <a:t>A gravity-displacement autoclave takes advantage of the fact that steam is lighter than air. Hence, steam is introduced under pressure into the chamber, forcing the air downward into an outlet port at the bottom of the chamber. </a:t>
            </a:r>
          </a:p>
          <a:p>
            <a:r>
              <a:rPr lang="en-US" altLang="en-US" smtClean="0"/>
              <a:t>A more effective, but costlier, method is the use of a vacuum pump and/or a steam ejector to evacuate air before introducing steam, as is done in pre-vacuum (also called high vacuum) autoclaves. Pre-vacuum autoclaves need less time for disinfection due to their greater efficiency in removing air and disinfecting waste.  </a:t>
            </a:r>
          </a:p>
          <a:p>
            <a:r>
              <a:rPr lang="en-US" altLang="en-US" smtClean="0"/>
              <a:t>Other autoclaves use pressure pulsing to evacuate air. The three basic types of pressure pulsing systems are: pressure gravity, vacuum pulsing and pressure-vacuum. Pressure gravity (or steam flushing) entails repeatedly releasing steam and reducing the pressure to near atmospheric after the pressure has reached a pre-determined level and then allowing the pressure to build up again with the addition of steam. Vacuum pulsing is similar to a high vacuum operation except that two or more vacuum cycles are used at the start of the treatment process. Pressure-vacuum systems operate by building pressure then pulling a vacuum and repeating this process several times during treatment. Alternating pressure cycles are used to achieve rapid penetration of steam. In general, the pressure-vacuum systems have the shortest time for achieving high disinfection levels.</a:t>
            </a:r>
          </a:p>
          <a:p>
            <a:endParaRPr lang="en-US" altLang="en-US" smtClean="0"/>
          </a:p>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CDAF52-CB23-4EF4-81DE-E752B0BB7867}" type="slidenum">
              <a:rPr lang="en-US"/>
              <a:pPr>
                <a:spcBef>
                  <a:spcPct val="0"/>
                </a:spcBef>
              </a:pPr>
              <a:t>23</a:t>
            </a:fld>
            <a:endParaRPr lang="en-US"/>
          </a:p>
        </p:txBody>
      </p:sp>
    </p:spTree>
    <p:extLst>
      <p:ext uri="{BB962C8B-B14F-4D97-AF65-F5344CB8AC3E}">
        <p14:creationId xmlns:p14="http://schemas.microsoft.com/office/powerpoint/2010/main" val="1418013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typical load</a:t>
            </a:r>
            <a:r>
              <a:rPr lang="en-GB" baseline="0" dirty="0" smtClean="0"/>
              <a:t> requires 10kwH to process</a:t>
            </a:r>
            <a:endParaRPr lang="en-GB" dirty="0"/>
          </a:p>
        </p:txBody>
      </p:sp>
      <p:sp>
        <p:nvSpPr>
          <p:cNvPr id="4" name="Slide Number Placeholder 3"/>
          <p:cNvSpPr>
            <a:spLocks noGrp="1"/>
          </p:cNvSpPr>
          <p:nvPr>
            <p:ph type="sldNum" sz="quarter" idx="10"/>
          </p:nvPr>
        </p:nvSpPr>
        <p:spPr/>
        <p:txBody>
          <a:bodyPr/>
          <a:lstStyle/>
          <a:p>
            <a:fld id="{B8039414-D1A0-4D36-948F-72F5F219465B}" type="slidenum">
              <a:rPr lang="de-DE" altLang="en-US" smtClean="0"/>
              <a:pPr/>
              <a:t>26</a:t>
            </a:fld>
            <a:endParaRPr lang="de-DE" altLang="en-US"/>
          </a:p>
        </p:txBody>
      </p:sp>
    </p:spTree>
    <p:extLst>
      <p:ext uri="{BB962C8B-B14F-4D97-AF65-F5344CB8AC3E}">
        <p14:creationId xmlns:p14="http://schemas.microsoft.com/office/powerpoint/2010/main" val="2160721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Bir</a:t>
            </a:r>
            <a:r>
              <a:rPr lang="en-GB" baseline="0" dirty="0" smtClean="0"/>
              <a:t> 2068</a:t>
            </a:r>
            <a:endParaRPr lang="en-GB" dirty="0"/>
          </a:p>
        </p:txBody>
      </p:sp>
      <p:sp>
        <p:nvSpPr>
          <p:cNvPr id="4" name="Slide Number Placeholder 3"/>
          <p:cNvSpPr>
            <a:spLocks noGrp="1"/>
          </p:cNvSpPr>
          <p:nvPr>
            <p:ph type="sldNum" sz="quarter" idx="10"/>
          </p:nvPr>
        </p:nvSpPr>
        <p:spPr/>
        <p:txBody>
          <a:bodyPr/>
          <a:lstStyle/>
          <a:p>
            <a:fld id="{B760FF87-1DA7-4FF5-8E5E-6AA04E2E50BC}" type="slidenum">
              <a:rPr lang="en-GB" smtClean="0"/>
              <a:t>27</a:t>
            </a:fld>
            <a:endParaRPr lang="en-GB"/>
          </a:p>
        </p:txBody>
      </p:sp>
    </p:spTree>
    <p:extLst>
      <p:ext uri="{BB962C8B-B14F-4D97-AF65-F5344CB8AC3E}">
        <p14:creationId xmlns:p14="http://schemas.microsoft.com/office/powerpoint/2010/main" val="2839726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C1D479-9F8A-4885-8B0F-5188950572C1}" type="slidenum">
              <a:rPr lang="en-GB" smtClean="0"/>
              <a:t>28</a:t>
            </a:fld>
            <a:endParaRPr lang="en-GB"/>
          </a:p>
        </p:txBody>
      </p:sp>
    </p:spTree>
    <p:extLst>
      <p:ext uri="{BB962C8B-B14F-4D97-AF65-F5344CB8AC3E}">
        <p14:creationId xmlns:p14="http://schemas.microsoft.com/office/powerpoint/2010/main" val="167929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Vermiculture: digestion of organic wastes through the actions of worms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F5DD9C-DC44-4DED-B56F-BE7B8C84E02D}" type="slidenum">
              <a:rPr lang="en-US"/>
              <a:pPr>
                <a:spcBef>
                  <a:spcPct val="0"/>
                </a:spcBef>
              </a:pPr>
              <a:t>29</a:t>
            </a:fld>
            <a:endParaRPr lang="en-US"/>
          </a:p>
        </p:txBody>
      </p:sp>
    </p:spTree>
    <p:extLst>
      <p:ext uri="{BB962C8B-B14F-4D97-AF65-F5344CB8AC3E}">
        <p14:creationId xmlns:p14="http://schemas.microsoft.com/office/powerpoint/2010/main" val="333369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Image source: Metan</a:t>
            </a:r>
          </a:p>
          <a:p>
            <a:r>
              <a:rPr lang="en-US" altLang="en-US" smtClean="0"/>
              <a:t>The image is of a typical cassette-type shredder used as internal shredders. When ever the shredder has to be replaced or cleaned, the shredder is easily removed much like a cassette.</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8F1FC3-F014-460D-B5F0-436CB4F1B046}" type="slidenum">
              <a:rPr lang="en-US"/>
              <a:pPr>
                <a:spcBef>
                  <a:spcPct val="0"/>
                </a:spcBef>
              </a:pPr>
              <a:t>30</a:t>
            </a:fld>
            <a:endParaRPr lang="en-US"/>
          </a:p>
        </p:txBody>
      </p:sp>
    </p:spTree>
    <p:extLst>
      <p:ext uri="{BB962C8B-B14F-4D97-AF65-F5344CB8AC3E}">
        <p14:creationId xmlns:p14="http://schemas.microsoft.com/office/powerpoint/2010/main" val="62228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There is a fourth treatment approach: mobile treatment. In mobile treatment, the treatment technology is mounted on a vehicle which then goes from hospital to hospital to treat the waste. This is used in some countries mainly with autoclave-type treatment.</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7E3604-EDBA-44FE-B1B7-C6DE1F0A027A}" type="slidenum">
              <a:rPr lang="en-GB">
                <a:latin typeface="Arial" panose="020B0604020202020204" pitchFamily="34" charset="0"/>
              </a:rPr>
              <a:pPr>
                <a:spcBef>
                  <a:spcPct val="0"/>
                </a:spcBef>
              </a:pPr>
              <a:t>7</a:t>
            </a:fld>
            <a:endParaRPr lang="en-GB">
              <a:latin typeface="Arial" panose="020B0604020202020204" pitchFamily="34" charset="0"/>
            </a:endParaRPr>
          </a:p>
        </p:txBody>
      </p:sp>
    </p:spTree>
    <p:extLst>
      <p:ext uri="{BB962C8B-B14F-4D97-AF65-F5344CB8AC3E}">
        <p14:creationId xmlns:p14="http://schemas.microsoft.com/office/powerpoint/2010/main" val="1471214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Left photo is a Mercodor medical waste shredder from Germany.</a:t>
            </a:r>
          </a:p>
          <a:p>
            <a:r>
              <a:rPr lang="en-US" altLang="en-US" smtClean="0"/>
              <a:t>Middle top photo shows the cutter disks of the Mercodor, and middle bottom photo shows results of shredding of sterilized hospital waste.</a:t>
            </a:r>
          </a:p>
          <a:p>
            <a:r>
              <a:rPr lang="en-US" altLang="en-US" smtClean="0"/>
              <a:t>Right top photo: Vecoplan medical waste shredder (Germany).</a:t>
            </a:r>
          </a:p>
          <a:p>
            <a:r>
              <a:rPr lang="en-US" altLang="en-US" smtClean="0"/>
              <a:t>Bottom right photo: Aduromed AVR 50 shredder with auger</a:t>
            </a:r>
          </a:p>
          <a:p>
            <a:endParaRPr lang="en-US" altLang="en-US" smtClean="0"/>
          </a:p>
          <a:p>
            <a:r>
              <a:rPr lang="en-US" altLang="en-US" smtClean="0"/>
              <a:t>Note to UIC: left and center bottom photos are mine; center top photo from Mercodor, right photo from Mark Costello website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7D2998-FD00-41E6-82DB-C94B1B6ABC57}" type="slidenum">
              <a:rPr lang="en-US"/>
              <a:pPr>
                <a:spcBef>
                  <a:spcPct val="0"/>
                </a:spcBef>
              </a:pPr>
              <a:t>31</a:t>
            </a:fld>
            <a:endParaRPr lang="en-US"/>
          </a:p>
        </p:txBody>
      </p:sp>
    </p:spTree>
    <p:extLst>
      <p:ext uri="{BB962C8B-B14F-4D97-AF65-F5344CB8AC3E}">
        <p14:creationId xmlns:p14="http://schemas.microsoft.com/office/powerpoint/2010/main" val="2294628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F77DE2-3116-4128-B096-9F91C060252C}" type="slidenum">
              <a:rPr lang="en-GB" smtClean="0"/>
              <a:t>32</a:t>
            </a:fld>
            <a:endParaRPr lang="en-GB"/>
          </a:p>
        </p:txBody>
      </p:sp>
    </p:spTree>
    <p:extLst>
      <p:ext uri="{BB962C8B-B14F-4D97-AF65-F5344CB8AC3E}">
        <p14:creationId xmlns:p14="http://schemas.microsoft.com/office/powerpoint/2010/main" val="390301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Microwave treatment is essentially a steam-based process since treatment occurs through the action of moist heat and steam generated by microwave energy. Water contained in the waste is rapidly heated by microwave energy at a frequency of about 2450 MHz and a wavelength of 12.24 cm. In general, microwave treatment systems consist of a treatment area or chamber into which microwave energy is directed from a microwave generator (magnetron).  </a:t>
            </a:r>
          </a:p>
          <a:p>
            <a:endParaRPr lang="en-US" altLang="en-US" smtClean="0"/>
          </a:p>
          <a:p>
            <a:r>
              <a:rPr lang="en-US" altLang="en-US" smtClean="0"/>
              <a:t>Wastes commonly treated in microwave systems are the same as those treated in autoclaves, such as materials contaminated with blood and body fluids, sharps, and laboratory wastes.</a:t>
            </a:r>
          </a:p>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179798-3F82-4D3D-9C65-CBF8D4138785}" type="slidenum">
              <a:rPr lang="en-US"/>
              <a:pPr>
                <a:spcBef>
                  <a:spcPct val="0"/>
                </a:spcBef>
              </a:pPr>
              <a:t>33</a:t>
            </a:fld>
            <a:endParaRPr lang="en-US"/>
          </a:p>
        </p:txBody>
      </p:sp>
    </p:spTree>
    <p:extLst>
      <p:ext uri="{BB962C8B-B14F-4D97-AF65-F5344CB8AC3E}">
        <p14:creationId xmlns:p14="http://schemas.microsoft.com/office/powerpoint/2010/main" val="2851349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typical batch microwave system, as shown in Figure 11.7, is designed to handle between 30 to 100 liters of waste. Some units require reusable, fully enclosed, microwavable containers. The systems may have multiple programmable cycles corresponding to different treatment temperatures or levels of disinfection. A cycle may range from 30 minutes to one hour.</a:t>
            </a:r>
          </a:p>
          <a:p>
            <a:endParaRPr lang="en-US" altLang="en-US" smtClean="0"/>
          </a:p>
          <a:p>
            <a:r>
              <a:rPr lang="en-US" altLang="en-US" smtClean="0"/>
              <a:t>Photos from top going clockwise: Meteka Medister 10 (8 liter capacity), Meteka Medister 60 and 360 (30 and 60 liter capacities, respectively), Sintion (103 liter capacity), and Sterifant which uses 10-liter containers. Metaka and Sintion are Austrian manufacturers. Sterifant is from Luxembourg.</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6A9028-9B0D-4BB1-A78D-C50688A06BB5}" type="slidenum">
              <a:rPr lang="en-US"/>
              <a:pPr>
                <a:spcBef>
                  <a:spcPct val="0"/>
                </a:spcBef>
              </a:pPr>
              <a:t>34</a:t>
            </a:fld>
            <a:endParaRPr lang="en-US"/>
          </a:p>
        </p:txBody>
      </p:sp>
    </p:spTree>
    <p:extLst>
      <p:ext uri="{BB962C8B-B14F-4D97-AF65-F5344CB8AC3E}">
        <p14:creationId xmlns:p14="http://schemas.microsoft.com/office/powerpoint/2010/main" val="42251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New Roman" panose="02020603050405020304" pitchFamily="18" charset="0"/>
              </a:rPr>
              <a:t>Sources: WR2 (top left), BioSafe Engineering (bottom left and top middle), PRI (middle bottom), Bio-Response Solutions (top right), Peerless (bottom right)</a:t>
            </a:r>
          </a:p>
          <a:p>
            <a:endParaRPr lang="en-US" altLang="en-US" smtClean="0"/>
          </a:p>
          <a:p>
            <a:r>
              <a:rPr lang="en-US" altLang="en-US" smtClean="0"/>
              <a:t>Alkaline hydrolysis or alkaline digestion is a process that converts animal carcasses, human body parts and tissues into a decontaminated aqueous solution.  The alkali also destroys fixatives in tissues and various hazardous chemicals including formaldehyde, glutaraldehyde and chemotherapeutic agents.   The technology uses a steam-jacketed, stainless steel tank and a basket.  After the waste is loaded in the basket and into the hermetically sealed tank, alkali (sodium or potassium hydroxide) in amounts proportional to the quantity of tissue in the tank is added along with water.  The contents are heated to between 110° to 127°C or higher while being stirred.  Depending on the amount of alkali and temperature used, digestion times range from six to eight hours. Low-pressure alkaline digestion units are also available. They generally have longer operating times.</a:t>
            </a:r>
          </a:p>
          <a:p>
            <a:r>
              <a:rPr lang="en-US" altLang="en-US" smtClean="0"/>
              <a:t>The technology is designed for tissue wastes including anatomical parts, organs, placenta, blood, body fluids, specimens, human cadavers and animal carcasses. The process has been shown to destroy prion waste. The byproducts of the alkaline digestion process are biodegradable mineral constituents of bones and teeth (which can be crushed and recovered as sterile bone meal) and an aqueous solution of peptide chains, amino acids, sugars, soaps, and salts.  An excess of hydroxide could lead to a high pH of the liquid waste.  Alkaline hydrolysis units have been designed to treat from 10 kg to 4500 kg per batch.  The technology has been approved for the destruction of prion waste when treated for at least six hours.</a:t>
            </a:r>
          </a:p>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E46ADC-B92F-4022-9E9F-11FFE52CCE81}" type="slidenum">
              <a:rPr lang="en-US"/>
              <a:pPr>
                <a:spcBef>
                  <a:spcPct val="0"/>
                </a:spcBef>
              </a:pPr>
              <a:t>36</a:t>
            </a:fld>
            <a:endParaRPr lang="en-US"/>
          </a:p>
        </p:txBody>
      </p:sp>
    </p:spTree>
    <p:extLst>
      <p:ext uri="{BB962C8B-B14F-4D97-AF65-F5344CB8AC3E}">
        <p14:creationId xmlns:p14="http://schemas.microsoft.com/office/powerpoint/2010/main" val="989019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It is not recommended to dispose of untreated HCW in municipal landfills, but if no other option exists for the facility, encapsulation may be an option</a:t>
            </a:r>
          </a:p>
          <a:p>
            <a:endParaRPr lang="en-US" altLang="en-US" smtClean="0"/>
          </a:p>
          <a:p>
            <a:r>
              <a:rPr lang="en-US" altLang="en-US" smtClean="0"/>
              <a:t>Primary advantage of this process is that it reduces the risk of scavengers gaining access to the wastes</a:t>
            </a:r>
          </a:p>
          <a:p>
            <a:endParaRPr lang="en-US" altLang="en-US" smtClean="0"/>
          </a:p>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85F5C0-0238-4205-91F7-9D9223559A16}" type="slidenum">
              <a:rPr lang="en-US"/>
              <a:pPr>
                <a:spcBef>
                  <a:spcPct val="0"/>
                </a:spcBef>
              </a:pPr>
              <a:t>37</a:t>
            </a:fld>
            <a:endParaRPr lang="en-US"/>
          </a:p>
        </p:txBody>
      </p:sp>
    </p:spTree>
    <p:extLst>
      <p:ext uri="{BB962C8B-B14F-4D97-AF65-F5344CB8AC3E}">
        <p14:creationId xmlns:p14="http://schemas.microsoft.com/office/powerpoint/2010/main" val="2236000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the inertization of pharmaceuticals, the packaging should be removed, the pharmaceuticals ground up, and a mixture of lime, water, and cement added</a:t>
            </a:r>
          </a:p>
          <a:p>
            <a:endParaRPr lang="en-US" altLang="en-US" smtClean="0"/>
          </a:p>
          <a:p>
            <a:r>
              <a:rPr lang="en-US" altLang="en-US" smtClean="0"/>
              <a:t>The proportions of the mixture by weight are typically as follows:</a:t>
            </a:r>
          </a:p>
          <a:p>
            <a:r>
              <a:rPr lang="en-US" altLang="en-US" smtClean="0"/>
              <a:t>65% pharmaceutical waste</a:t>
            </a:r>
          </a:p>
          <a:p>
            <a:r>
              <a:rPr lang="en-US" altLang="en-US" smtClean="0"/>
              <a:t>15% lime</a:t>
            </a:r>
          </a:p>
          <a:p>
            <a:r>
              <a:rPr lang="en-US" altLang="en-US" smtClean="0"/>
              <a:t>15% cement</a:t>
            </a:r>
          </a:p>
          <a:p>
            <a:r>
              <a:rPr lang="en-US" altLang="en-US" smtClean="0"/>
              <a:t>5% water </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EA3FD0-DEB6-458B-964A-AB7D211F5870}" type="slidenum">
              <a:rPr lang="en-US"/>
              <a:pPr>
                <a:spcBef>
                  <a:spcPct val="0"/>
                </a:spcBef>
              </a:pPr>
              <a:t>38</a:t>
            </a:fld>
            <a:endParaRPr lang="en-US"/>
          </a:p>
        </p:txBody>
      </p:sp>
    </p:spTree>
    <p:extLst>
      <p:ext uri="{BB962C8B-B14F-4D97-AF65-F5344CB8AC3E}">
        <p14:creationId xmlns:p14="http://schemas.microsoft.com/office/powerpoint/2010/main" val="158544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many factors to consider when deciding upon a treatment method</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886C29-453F-4155-BB69-4A610473D96D}" type="slidenum">
              <a:rPr lang="en-US"/>
              <a:pPr>
                <a:spcBef>
                  <a:spcPct val="0"/>
                </a:spcBef>
              </a:pPr>
              <a:t>8</a:t>
            </a:fld>
            <a:endParaRPr lang="en-US"/>
          </a:p>
        </p:txBody>
      </p:sp>
    </p:spTree>
    <p:extLst>
      <p:ext uri="{BB962C8B-B14F-4D97-AF65-F5344CB8AC3E}">
        <p14:creationId xmlns:p14="http://schemas.microsoft.com/office/powerpoint/2010/main" val="384037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F77DE2-3116-4128-B096-9F91C060252C}" type="slidenum">
              <a:rPr lang="en-GB" smtClean="0"/>
              <a:t>10</a:t>
            </a:fld>
            <a:endParaRPr lang="en-GB"/>
          </a:p>
        </p:txBody>
      </p:sp>
    </p:spTree>
    <p:extLst>
      <p:ext uri="{BB962C8B-B14F-4D97-AF65-F5344CB8AC3E}">
        <p14:creationId xmlns:p14="http://schemas.microsoft.com/office/powerpoint/2010/main" val="321084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Pyrolysis: thermal degradation of a substance through the application of heat in the absence of oxygen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21306-FBF0-4CAD-805C-1C9AEC125AAA}" type="slidenum">
              <a:rPr lang="en-US"/>
              <a:pPr>
                <a:spcBef>
                  <a:spcPct val="0"/>
                </a:spcBef>
              </a:pPr>
              <a:t>12</a:t>
            </a:fld>
            <a:endParaRPr lang="en-US"/>
          </a:p>
        </p:txBody>
      </p:sp>
    </p:spTree>
    <p:extLst>
      <p:ext uri="{BB962C8B-B14F-4D97-AF65-F5344CB8AC3E}">
        <p14:creationId xmlns:p14="http://schemas.microsoft.com/office/powerpoint/2010/main" val="301884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F77DE2-3116-4128-B096-9F91C060252C}" type="slidenum">
              <a:rPr lang="en-GB" smtClean="0"/>
              <a:t>13</a:t>
            </a:fld>
            <a:endParaRPr lang="en-GB"/>
          </a:p>
        </p:txBody>
      </p:sp>
    </p:spTree>
    <p:extLst>
      <p:ext uri="{BB962C8B-B14F-4D97-AF65-F5344CB8AC3E}">
        <p14:creationId xmlns:p14="http://schemas.microsoft.com/office/powerpoint/2010/main" val="145795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F387EC-356A-47FA-B7FF-7767211E035B}" type="slidenum">
              <a:rPr lang="en-US">
                <a:latin typeface="Times New Roman" panose="02020603050405020304" pitchFamily="18" charset="0"/>
              </a:rPr>
              <a:pPr/>
              <a:t>14</a:t>
            </a:fld>
            <a:endParaRPr lang="en-US">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1713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E3AA4-CB65-48E3-90D9-D0B54674E179}" type="slidenum">
              <a:rPr lang="en-US" altLang="en-US">
                <a:solidFill>
                  <a:srgbClr val="000000"/>
                </a:solidFill>
              </a:rPr>
              <a:pPr/>
              <a:t>16</a:t>
            </a:fld>
            <a:endParaRPr lang="en-US" altLang="en-US">
              <a:solidFill>
                <a:srgbClr val="000000"/>
              </a:solidFill>
            </a:endParaRPr>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62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0BE54-9017-43D0-929C-DE7A554E319D}" type="slidenum">
              <a:rPr lang="en-US"/>
              <a:pPr/>
              <a:t>17</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14400" y="4343400"/>
            <a:ext cx="5029200" cy="4114800"/>
          </a:xfrm>
        </p:spPr>
        <p:txBody>
          <a:bodyPr/>
          <a:lstStyle/>
          <a:p>
            <a:r>
              <a:rPr lang="en-US"/>
              <a:t>If EPA did not promulgate its 1997 HMIWI (hospital/medical/infectious waste incinerator) rule, 700 new incinerators would have been constructed in the second half of the 1990s based on existing trends.  Because of the HMIWI rule, as of 2008, only five new incinerators were actually constructed since the rule was proposed in 199. Source: New Source Projections for HMIWI Population, T. Holloway, EPA Background Information Document, June 30, 2008.</a:t>
            </a:r>
          </a:p>
        </p:txBody>
      </p:sp>
    </p:spTree>
    <p:extLst>
      <p:ext uri="{BB962C8B-B14F-4D97-AF65-F5344CB8AC3E}">
        <p14:creationId xmlns:p14="http://schemas.microsoft.com/office/powerpoint/2010/main" val="8449493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C0E3339-95C8-44CA-AFDC-80FAE82F8244}"/>
              </a:ext>
            </a:extLst>
          </p:cNvPr>
          <p:cNvSpPr>
            <a:spLocks noGrp="1"/>
          </p:cNvSpPr>
          <p:nvPr>
            <p:ph type="dt" sz="half" idx="10"/>
          </p:nvPr>
        </p:nvSpPr>
        <p:spPr/>
        <p:txBody>
          <a:bodyPr/>
          <a:lstStyle/>
          <a:p>
            <a:fld id="{7C9DCA6C-4506-442F-9C0D-6810DFC43F7F}" type="datetime1">
              <a:rPr lang="en-US" smtClean="0"/>
              <a:t>12/11/2019</a:t>
            </a:fld>
            <a:endParaRPr lang="en-US"/>
          </a:p>
        </p:txBody>
      </p:sp>
      <p:sp>
        <p:nvSpPr>
          <p:cNvPr id="5" name="Footer Placeholder 4">
            <a:extLst>
              <a:ext uri="{FF2B5EF4-FFF2-40B4-BE49-F238E27FC236}">
                <a16:creationId xmlns:a16="http://schemas.microsoft.com/office/drawing/2014/main" xmlns="" id="{CDA4E837-DE0B-40B2-80A3-C16B86D266B1}"/>
              </a:ext>
            </a:extLst>
          </p:cNvPr>
          <p:cNvSpPr>
            <a:spLocks noGrp="1"/>
          </p:cNvSpPr>
          <p:nvPr>
            <p:ph type="ftr" sz="quarter" idx="11"/>
          </p:nvPr>
        </p:nvSpPr>
        <p:spPr/>
        <p:txBody>
          <a:bodyPr/>
          <a:lstStyle>
            <a:lvl1pPr>
              <a:defRPr/>
            </a:lvl1pPr>
          </a:lstStyle>
          <a:p>
            <a:r>
              <a:rPr lang="en-US" smtClean="0"/>
              <a:t>National workshop on IHCWM &amp; WASH in HCF_Mahesh Nakarmi</a:t>
            </a:r>
            <a:endParaRPr lang="en-US" dirty="0"/>
          </a:p>
        </p:txBody>
      </p:sp>
      <p:sp>
        <p:nvSpPr>
          <p:cNvPr id="6" name="Slide Number Placeholder 5">
            <a:extLst>
              <a:ext uri="{FF2B5EF4-FFF2-40B4-BE49-F238E27FC236}">
                <a16:creationId xmlns:a16="http://schemas.microsoft.com/office/drawing/2014/main" xmlns="" id="{95A974BE-C151-42BF-B7E0-EF8932B21688}"/>
              </a:ext>
            </a:extLst>
          </p:cNvPr>
          <p:cNvSpPr>
            <a:spLocks noGrp="1"/>
          </p:cNvSpPr>
          <p:nvPr>
            <p:ph type="sldNum" sz="quarter" idx="12"/>
          </p:nvPr>
        </p:nvSpPr>
        <p:spPr/>
        <p:txBody>
          <a:bodyPr/>
          <a:lstStyle/>
          <a:p>
            <a:fld id="{19D45C30-91B6-4D37-B3EC-98C0C4E45E7F}" type="slidenum">
              <a:rPr lang="en-US" smtClean="0"/>
              <a:t>‹#›</a:t>
            </a:fld>
            <a:endParaRPr lang="en-US"/>
          </a:p>
        </p:txBody>
      </p:sp>
      <p:pic>
        <p:nvPicPr>
          <p:cNvPr id="7" name="Content Placeholder 15">
            <a:extLst>
              <a:ext uri="{FF2B5EF4-FFF2-40B4-BE49-F238E27FC236}">
                <a16:creationId xmlns:a16="http://schemas.microsoft.com/office/drawing/2014/main" xmlns="" id="{A70BD1E5-4123-46E7-92C2-74E4D0F6017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502" t="21128" r="21651" b="16855"/>
          <a:stretch/>
        </p:blipFill>
        <p:spPr>
          <a:xfrm>
            <a:off x="7238006" y="584775"/>
            <a:ext cx="1981200" cy="2240186"/>
          </a:xfrm>
          <a:prstGeom prst="rect">
            <a:avLst/>
          </a:prstGeom>
        </p:spPr>
      </p:pic>
      <p:grpSp>
        <p:nvGrpSpPr>
          <p:cNvPr id="8" name="Group 7">
            <a:extLst>
              <a:ext uri="{FF2B5EF4-FFF2-40B4-BE49-F238E27FC236}">
                <a16:creationId xmlns:a16="http://schemas.microsoft.com/office/drawing/2014/main" xmlns="" id="{B90C6A90-A0E8-4DAE-8845-6CE641960DF8}"/>
              </a:ext>
            </a:extLst>
          </p:cNvPr>
          <p:cNvGrpSpPr/>
          <p:nvPr userDrawn="1"/>
        </p:nvGrpSpPr>
        <p:grpSpPr>
          <a:xfrm>
            <a:off x="18105" y="-5683"/>
            <a:ext cx="12173895" cy="5026349"/>
            <a:chOff x="59547" y="792474"/>
            <a:chExt cx="12173895" cy="5026349"/>
          </a:xfrm>
        </p:grpSpPr>
        <p:sp>
          <p:nvSpPr>
            <p:cNvPr id="9" name="Freeform: Shape 8">
              <a:extLst>
                <a:ext uri="{FF2B5EF4-FFF2-40B4-BE49-F238E27FC236}">
                  <a16:creationId xmlns:a16="http://schemas.microsoft.com/office/drawing/2014/main" xmlns="" id="{258A2793-5EBE-46CE-8B59-03B3FD843831}"/>
                </a:ext>
              </a:extLst>
            </p:cNvPr>
            <p:cNvSpPr/>
            <p:nvPr/>
          </p:nvSpPr>
          <p:spPr>
            <a:xfrm>
              <a:off x="63213" y="1333910"/>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xmlns="" id="{B4097380-B214-470B-806A-AB248D21B021}"/>
                </a:ext>
              </a:extLst>
            </p:cNvPr>
            <p:cNvSpPr/>
            <p:nvPr/>
          </p:nvSpPr>
          <p:spPr>
            <a:xfrm>
              <a:off x="6581331" y="792474"/>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BCA84C68-9B25-467A-BBC1-E359AF79B2C0}"/>
                </a:ext>
              </a:extLst>
            </p:cNvPr>
            <p:cNvSpPr/>
            <p:nvPr/>
          </p:nvSpPr>
          <p:spPr>
            <a:xfrm>
              <a:off x="59547" y="1533044"/>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12" name="Picture 11">
            <a:extLst>
              <a:ext uri="{FF2B5EF4-FFF2-40B4-BE49-F238E27FC236}">
                <a16:creationId xmlns:a16="http://schemas.microsoft.com/office/drawing/2014/main" xmlns="" id="{AEA35A03-C097-4F18-8BB8-B2B944E952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1849" y="5479268"/>
            <a:ext cx="872590" cy="731520"/>
          </a:xfrm>
          <a:prstGeom prst="rect">
            <a:avLst/>
          </a:prstGeom>
        </p:spPr>
      </p:pic>
      <p:pic>
        <p:nvPicPr>
          <p:cNvPr id="13" name="Picture 12">
            <a:extLst>
              <a:ext uri="{FF2B5EF4-FFF2-40B4-BE49-F238E27FC236}">
                <a16:creationId xmlns:a16="http://schemas.microsoft.com/office/drawing/2014/main" xmlns="" id="{41771A4C-B10B-4A3B-A48D-8D595B0452F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9901" b="30186"/>
          <a:stretch/>
        </p:blipFill>
        <p:spPr>
          <a:xfrm>
            <a:off x="1861688" y="5479268"/>
            <a:ext cx="3238144" cy="731520"/>
          </a:xfrm>
          <a:prstGeom prst="rect">
            <a:avLst/>
          </a:prstGeom>
        </p:spPr>
      </p:pic>
      <p:pic>
        <p:nvPicPr>
          <p:cNvPr id="14" name="Picture 13">
            <a:extLst>
              <a:ext uri="{FF2B5EF4-FFF2-40B4-BE49-F238E27FC236}">
                <a16:creationId xmlns:a16="http://schemas.microsoft.com/office/drawing/2014/main" xmlns="" id="{1AB145DE-621F-4A2E-871C-F4AEE434FD72}"/>
              </a:ext>
            </a:extLst>
          </p:cNvPr>
          <p:cNvPicPr>
            <a:picLocks noChangeAspect="1"/>
          </p:cNvPicPr>
          <p:nvPr userDrawn="1"/>
        </p:nvPicPr>
        <p:blipFill>
          <a:blip r:embed="rId6"/>
          <a:stretch>
            <a:fillRect/>
          </a:stretch>
        </p:blipFill>
        <p:spPr>
          <a:xfrm>
            <a:off x="5607081" y="5479268"/>
            <a:ext cx="1727632" cy="731520"/>
          </a:xfrm>
          <a:prstGeom prst="rect">
            <a:avLst/>
          </a:prstGeom>
        </p:spPr>
      </p:pic>
      <p:pic>
        <p:nvPicPr>
          <p:cNvPr id="15" name="Picture 14">
            <a:extLst>
              <a:ext uri="{FF2B5EF4-FFF2-40B4-BE49-F238E27FC236}">
                <a16:creationId xmlns:a16="http://schemas.microsoft.com/office/drawing/2014/main" xmlns="" id="{39A00261-DDB6-4041-9CBA-7CC3C3F7383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67362" y="5458957"/>
            <a:ext cx="361244" cy="731520"/>
          </a:xfrm>
          <a:prstGeom prst="rect">
            <a:avLst/>
          </a:prstGeom>
        </p:spPr>
      </p:pic>
      <p:pic>
        <p:nvPicPr>
          <p:cNvPr id="16" name="Picture 15">
            <a:extLst>
              <a:ext uri="{FF2B5EF4-FFF2-40B4-BE49-F238E27FC236}">
                <a16:creationId xmlns:a16="http://schemas.microsoft.com/office/drawing/2014/main" xmlns="" id="{C1CD7EB4-22A5-4F8C-AF04-18D23A12D4D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4624" y="5455009"/>
            <a:ext cx="321646" cy="731520"/>
          </a:xfrm>
          <a:prstGeom prst="rect">
            <a:avLst/>
          </a:prstGeom>
        </p:spPr>
      </p:pic>
      <p:pic>
        <p:nvPicPr>
          <p:cNvPr id="17" name="Picture 16">
            <a:extLst>
              <a:ext uri="{FF2B5EF4-FFF2-40B4-BE49-F238E27FC236}">
                <a16:creationId xmlns:a16="http://schemas.microsoft.com/office/drawing/2014/main" xmlns="" id="{CCEC5772-4CFD-42E1-BC30-909AA656EF8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03519" y="5565649"/>
            <a:ext cx="881232" cy="502344"/>
          </a:xfrm>
          <a:prstGeom prst="rect">
            <a:avLst/>
          </a:prstGeom>
        </p:spPr>
      </p:pic>
      <p:pic>
        <p:nvPicPr>
          <p:cNvPr id="18" name="Picture 17">
            <a:extLst>
              <a:ext uri="{FF2B5EF4-FFF2-40B4-BE49-F238E27FC236}">
                <a16:creationId xmlns:a16="http://schemas.microsoft.com/office/drawing/2014/main" xmlns="" id="{6F7B1D65-7E4C-4A50-97D3-2FC5E13EA36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35855" y="5455009"/>
            <a:ext cx="731520" cy="731520"/>
          </a:xfrm>
          <a:prstGeom prst="rect">
            <a:avLst/>
          </a:prstGeom>
        </p:spPr>
      </p:pic>
      <p:sp>
        <p:nvSpPr>
          <p:cNvPr id="2" name="Title 1">
            <a:extLst>
              <a:ext uri="{FF2B5EF4-FFF2-40B4-BE49-F238E27FC236}">
                <a16:creationId xmlns:a16="http://schemas.microsoft.com/office/drawing/2014/main" xmlns="" id="{8DEC77AF-73DB-4C5F-ABBF-AEAC476172A7}"/>
              </a:ext>
            </a:extLst>
          </p:cNvPr>
          <p:cNvSpPr>
            <a:spLocks noGrp="1"/>
          </p:cNvSpPr>
          <p:nvPr>
            <p:ph type="ctrTitle" hasCustomPrompt="1"/>
          </p:nvPr>
        </p:nvSpPr>
        <p:spPr>
          <a:xfrm>
            <a:off x="838200" y="2641601"/>
            <a:ext cx="10515600" cy="868362"/>
          </a:xfrm>
        </p:spPr>
        <p:txBody>
          <a:bodyPr anchor="b">
            <a:normAutofit/>
          </a:bodyPr>
          <a:lstStyle>
            <a:lvl1pPr algn="ctr">
              <a:defRPr sz="4000" b="1">
                <a:latin typeface="Cambria" panose="02040503050406030204" pitchFamily="18" charset="0"/>
                <a:ea typeface="Cambria" panose="02040503050406030204" pitchFamily="18" charset="0"/>
              </a:defRPr>
            </a:lvl1pPr>
          </a:lstStyle>
          <a:p>
            <a:r>
              <a:rPr lang="en-US" dirty="0"/>
              <a:t>Click to insert presentation title</a:t>
            </a:r>
          </a:p>
        </p:txBody>
      </p:sp>
      <p:sp>
        <p:nvSpPr>
          <p:cNvPr id="3" name="Subtitle 2">
            <a:extLst>
              <a:ext uri="{FF2B5EF4-FFF2-40B4-BE49-F238E27FC236}">
                <a16:creationId xmlns:a16="http://schemas.microsoft.com/office/drawing/2014/main" xmlns="" id="{642C9DC0-32FD-42EA-80D7-03DBEC4453BB}"/>
              </a:ext>
            </a:extLst>
          </p:cNvPr>
          <p:cNvSpPr>
            <a:spLocks noGrp="1"/>
          </p:cNvSpPr>
          <p:nvPr>
            <p:ph type="subTitle" idx="1" hasCustomPrompt="1"/>
          </p:nvPr>
        </p:nvSpPr>
        <p:spPr>
          <a:xfrm>
            <a:off x="838200" y="3602038"/>
            <a:ext cx="10515600" cy="732761"/>
          </a:xfrm>
        </p:spPr>
        <p:txBody>
          <a:bodyPr/>
          <a:lstStyle>
            <a:lvl1pPr marL="0" indent="0" algn="ctr">
              <a:buNone/>
              <a:defRPr sz="2000">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presentation subtitle</a:t>
            </a:r>
          </a:p>
        </p:txBody>
      </p:sp>
      <p:sp>
        <p:nvSpPr>
          <p:cNvPr id="22" name="TextBox 21">
            <a:extLst>
              <a:ext uri="{FF2B5EF4-FFF2-40B4-BE49-F238E27FC236}">
                <a16:creationId xmlns:a16="http://schemas.microsoft.com/office/drawing/2014/main" xmlns="" id="{DB87A9DE-D68A-4F1E-825E-B2832662F59A}"/>
              </a:ext>
            </a:extLst>
          </p:cNvPr>
          <p:cNvSpPr txBox="1"/>
          <p:nvPr userDrawn="1"/>
        </p:nvSpPr>
        <p:spPr>
          <a:xfrm>
            <a:off x="481849" y="0"/>
            <a:ext cx="11202902" cy="584775"/>
          </a:xfrm>
          <a:prstGeom prst="rect">
            <a:avLst/>
          </a:prstGeom>
          <a:noFill/>
        </p:spPr>
        <p:txBody>
          <a:bodyPr wrap="square" rtlCol="0">
            <a:spAutoFit/>
          </a:bodyPr>
          <a:lstStyle/>
          <a:p>
            <a:pPr algn="ctr"/>
            <a:r>
              <a:rPr lang="en-US" sz="1600" b="1" dirty="0">
                <a:solidFill>
                  <a:srgbClr val="3870BF"/>
                </a:solidFill>
              </a:rPr>
              <a:t>National Workshop on</a:t>
            </a:r>
          </a:p>
          <a:p>
            <a:pPr algn="ctr"/>
            <a:r>
              <a:rPr lang="en-US" sz="1600" b="1" dirty="0">
                <a:solidFill>
                  <a:srgbClr val="3870BF"/>
                </a:solidFill>
              </a:rPr>
              <a:t> Integrated Healthcare Waste Management (IHCWM) and Water Sanitation &amp; Hygiene (WASH) in Healthcare Facilities</a:t>
            </a:r>
          </a:p>
        </p:txBody>
      </p:sp>
      <p:sp>
        <p:nvSpPr>
          <p:cNvPr id="27" name="Text Placeholder 26">
            <a:extLst>
              <a:ext uri="{FF2B5EF4-FFF2-40B4-BE49-F238E27FC236}">
                <a16:creationId xmlns:a16="http://schemas.microsoft.com/office/drawing/2014/main" xmlns="" id="{C8E4183F-DC2A-4662-AD53-A50D33C99072}"/>
              </a:ext>
            </a:extLst>
          </p:cNvPr>
          <p:cNvSpPr>
            <a:spLocks noGrp="1"/>
          </p:cNvSpPr>
          <p:nvPr>
            <p:ph type="body" sz="quarter" idx="13" hasCustomPrompt="1"/>
          </p:nvPr>
        </p:nvSpPr>
        <p:spPr>
          <a:xfrm>
            <a:off x="838200" y="4441228"/>
            <a:ext cx="10515600" cy="671513"/>
          </a:xfrm>
        </p:spPr>
        <p:txBody>
          <a:bodyPr>
            <a:noAutofit/>
          </a:bodyPr>
          <a:lstStyle>
            <a:lvl1pPr marL="0" indent="0">
              <a:buNone/>
              <a:defRPr sz="1600">
                <a:solidFill>
                  <a:srgbClr val="3870BF"/>
                </a:solidFill>
              </a:defRPr>
            </a:lvl1pPr>
          </a:lstStyle>
          <a:p>
            <a:pPr lvl="0"/>
            <a:r>
              <a:rPr lang="en-US" dirty="0"/>
              <a:t>Click to insert: speaker name</a:t>
            </a:r>
          </a:p>
          <a:p>
            <a:pPr lvl="0"/>
            <a:r>
              <a:rPr lang="en-US" dirty="0"/>
              <a:t>Speaker organization</a:t>
            </a:r>
          </a:p>
        </p:txBody>
      </p:sp>
    </p:spTree>
    <p:extLst>
      <p:ext uri="{BB962C8B-B14F-4D97-AF65-F5344CB8AC3E}">
        <p14:creationId xmlns:p14="http://schemas.microsoft.com/office/powerpoint/2010/main" val="28640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3FD6C-84F1-4D20-BC43-3355F0CB629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05DB24AB-1D6E-4EEB-A308-0A3807BAA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15">
            <a:extLst>
              <a:ext uri="{FF2B5EF4-FFF2-40B4-BE49-F238E27FC236}">
                <a16:creationId xmlns:a16="http://schemas.microsoft.com/office/drawing/2014/main" xmlns="" id="{AF0CC550-6E2F-495B-B3EE-175235503E8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502" t="21128" r="21651" b="16855"/>
          <a:stretch/>
        </p:blipFill>
        <p:spPr>
          <a:xfrm rot="5400000">
            <a:off x="11013736" y="5649892"/>
            <a:ext cx="1005840" cy="1137327"/>
          </a:xfrm>
          <a:prstGeom prst="rect">
            <a:avLst/>
          </a:prstGeom>
        </p:spPr>
      </p:pic>
      <p:pic>
        <p:nvPicPr>
          <p:cNvPr id="11" name="Picture 10">
            <a:extLst>
              <a:ext uri="{FF2B5EF4-FFF2-40B4-BE49-F238E27FC236}">
                <a16:creationId xmlns:a16="http://schemas.microsoft.com/office/drawing/2014/main" xmlns="" id="{A883D8B5-64EF-487F-A78E-2AB7EAF36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9" name="Date Placeholder 3">
            <a:extLst>
              <a:ext uri="{FF2B5EF4-FFF2-40B4-BE49-F238E27FC236}">
                <a16:creationId xmlns:a16="http://schemas.microsoft.com/office/drawing/2014/main" xmlns="" id="{169C0AE2-C889-4E07-9997-BD00981E1D8C}"/>
              </a:ext>
            </a:extLst>
          </p:cNvPr>
          <p:cNvSpPr>
            <a:spLocks noGrp="1"/>
          </p:cNvSpPr>
          <p:nvPr>
            <p:ph type="dt" sz="half" idx="10"/>
          </p:nvPr>
        </p:nvSpPr>
        <p:spPr>
          <a:xfrm>
            <a:off x="838200" y="6356350"/>
            <a:ext cx="1197334" cy="365125"/>
          </a:xfrm>
        </p:spPr>
        <p:txBody>
          <a:bodyPr/>
          <a:lstStyle/>
          <a:p>
            <a:fld id="{6CCF91C1-FCC8-442C-8D46-B5B8CF2A010A}" type="datetime1">
              <a:rPr lang="en-US" smtClean="0"/>
              <a:t>12/11/2019</a:t>
            </a:fld>
            <a:endParaRPr lang="en-US"/>
          </a:p>
        </p:txBody>
      </p:sp>
      <p:sp>
        <p:nvSpPr>
          <p:cNvPr id="12" name="Footer Placeholder 4">
            <a:extLst>
              <a:ext uri="{FF2B5EF4-FFF2-40B4-BE49-F238E27FC236}">
                <a16:creationId xmlns:a16="http://schemas.microsoft.com/office/drawing/2014/main" xmlns="" id="{B8164389-80AC-4926-B6DE-D7D0F846EBB8}"/>
              </a:ext>
            </a:extLst>
          </p:cNvPr>
          <p:cNvSpPr>
            <a:spLocks noGrp="1"/>
          </p:cNvSpPr>
          <p:nvPr>
            <p:ph type="ftr" sz="quarter" idx="11"/>
          </p:nvPr>
        </p:nvSpPr>
        <p:spPr>
          <a:xfrm>
            <a:off x="2165405" y="6356350"/>
            <a:ext cx="7861190" cy="365125"/>
          </a:xfrm>
        </p:spPr>
        <p:txBody>
          <a:bodyPr/>
          <a:lstStyle>
            <a:lvl1pPr>
              <a:defRPr/>
            </a:lvl1pPr>
          </a:lstStyle>
          <a:p>
            <a:r>
              <a:rPr lang="en-US" smtClean="0"/>
              <a:t>National workshop on IHCWM &amp; WASH in HCF_Mahesh Nakarmi</a:t>
            </a:r>
            <a:endParaRPr lang="en-US" dirty="0"/>
          </a:p>
        </p:txBody>
      </p:sp>
      <p:sp>
        <p:nvSpPr>
          <p:cNvPr id="13" name="Slide Number Placeholder 5">
            <a:extLst>
              <a:ext uri="{FF2B5EF4-FFF2-40B4-BE49-F238E27FC236}">
                <a16:creationId xmlns:a16="http://schemas.microsoft.com/office/drawing/2014/main" xmlns="" id="{011D8A33-EDAD-48B5-A8F2-B543E9432134}"/>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49442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CD37C62-64AD-4C12-906D-7786E9BBB9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6163B4EC-7902-40BD-8C03-07A45EC995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15">
            <a:extLst>
              <a:ext uri="{FF2B5EF4-FFF2-40B4-BE49-F238E27FC236}">
                <a16:creationId xmlns:a16="http://schemas.microsoft.com/office/drawing/2014/main" xmlns="" id="{05C2C5A7-F339-4D35-B8F1-1263A99D42BE}"/>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502" t="21128" r="21651" b="16855"/>
          <a:stretch/>
        </p:blipFill>
        <p:spPr>
          <a:xfrm rot="5400000">
            <a:off x="11013736" y="5649892"/>
            <a:ext cx="1005840" cy="1137327"/>
          </a:xfrm>
          <a:prstGeom prst="rect">
            <a:avLst/>
          </a:prstGeom>
        </p:spPr>
      </p:pic>
      <p:pic>
        <p:nvPicPr>
          <p:cNvPr id="10" name="Picture 9">
            <a:extLst>
              <a:ext uri="{FF2B5EF4-FFF2-40B4-BE49-F238E27FC236}">
                <a16:creationId xmlns:a16="http://schemas.microsoft.com/office/drawing/2014/main" xmlns="" id="{1C418561-E092-436A-859D-CE3564081E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11" name="Date Placeholder 3">
            <a:extLst>
              <a:ext uri="{FF2B5EF4-FFF2-40B4-BE49-F238E27FC236}">
                <a16:creationId xmlns:a16="http://schemas.microsoft.com/office/drawing/2014/main" xmlns="" id="{A1220856-3F7B-44DF-AB88-39D883EB4637}"/>
              </a:ext>
            </a:extLst>
          </p:cNvPr>
          <p:cNvSpPr>
            <a:spLocks noGrp="1"/>
          </p:cNvSpPr>
          <p:nvPr>
            <p:ph type="dt" sz="half" idx="10"/>
          </p:nvPr>
        </p:nvSpPr>
        <p:spPr>
          <a:xfrm>
            <a:off x="838200" y="6356350"/>
            <a:ext cx="1197334" cy="365125"/>
          </a:xfrm>
        </p:spPr>
        <p:txBody>
          <a:bodyPr/>
          <a:lstStyle/>
          <a:p>
            <a:fld id="{CFC43F20-5109-49D7-A584-E62454921981}" type="datetime1">
              <a:rPr lang="en-US" smtClean="0"/>
              <a:t>12/11/2019</a:t>
            </a:fld>
            <a:endParaRPr lang="en-US"/>
          </a:p>
        </p:txBody>
      </p:sp>
      <p:sp>
        <p:nvSpPr>
          <p:cNvPr id="12" name="Footer Placeholder 4">
            <a:extLst>
              <a:ext uri="{FF2B5EF4-FFF2-40B4-BE49-F238E27FC236}">
                <a16:creationId xmlns:a16="http://schemas.microsoft.com/office/drawing/2014/main" xmlns="" id="{A187C20C-F713-4ACC-8B12-F62C84AFCF95}"/>
              </a:ext>
            </a:extLst>
          </p:cNvPr>
          <p:cNvSpPr>
            <a:spLocks noGrp="1"/>
          </p:cNvSpPr>
          <p:nvPr>
            <p:ph type="ftr" sz="quarter" idx="11"/>
          </p:nvPr>
        </p:nvSpPr>
        <p:spPr>
          <a:xfrm>
            <a:off x="2165405" y="6356350"/>
            <a:ext cx="7861190" cy="365125"/>
          </a:xfrm>
        </p:spPr>
        <p:txBody>
          <a:bodyPr/>
          <a:lstStyle>
            <a:lvl1pPr>
              <a:defRPr/>
            </a:lvl1pPr>
          </a:lstStyle>
          <a:p>
            <a:r>
              <a:rPr lang="en-US" smtClean="0"/>
              <a:t>National workshop on IHCWM &amp; WASH in HCF_Mahesh Nakarmi</a:t>
            </a:r>
            <a:endParaRPr lang="en-US" dirty="0"/>
          </a:p>
        </p:txBody>
      </p:sp>
      <p:sp>
        <p:nvSpPr>
          <p:cNvPr id="13" name="Slide Number Placeholder 5">
            <a:extLst>
              <a:ext uri="{FF2B5EF4-FFF2-40B4-BE49-F238E27FC236}">
                <a16:creationId xmlns:a16="http://schemas.microsoft.com/office/drawing/2014/main" xmlns="" id="{91690A44-F272-4421-8321-B9CB270FDF9B}"/>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25282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36DA34-E3DC-45F9-AE40-DCE03C891970}"/>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3F95A502-A8AE-402B-BC94-C97E43B5525B}"/>
              </a:ext>
            </a:extLst>
          </p:cNvPr>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B6A15FC-A2AF-4548-A505-01C6C820982D}"/>
              </a:ext>
            </a:extLst>
          </p:cNvPr>
          <p:cNvSpPr>
            <a:spLocks noGrp="1"/>
          </p:cNvSpPr>
          <p:nvPr>
            <p:ph type="dt" sz="half" idx="10"/>
          </p:nvPr>
        </p:nvSpPr>
        <p:spPr>
          <a:xfrm>
            <a:off x="838200" y="6356350"/>
            <a:ext cx="1197334" cy="365125"/>
          </a:xfrm>
        </p:spPr>
        <p:txBody>
          <a:bodyPr/>
          <a:lstStyle/>
          <a:p>
            <a:fld id="{38EFF919-0A29-46CA-9A9D-E5AF2B6B456D}" type="datetime1">
              <a:rPr lang="en-US" smtClean="0"/>
              <a:t>12/11/2019</a:t>
            </a:fld>
            <a:endParaRPr lang="en-US"/>
          </a:p>
        </p:txBody>
      </p:sp>
      <p:sp>
        <p:nvSpPr>
          <p:cNvPr id="5" name="Footer Placeholder 4">
            <a:extLst>
              <a:ext uri="{FF2B5EF4-FFF2-40B4-BE49-F238E27FC236}">
                <a16:creationId xmlns:a16="http://schemas.microsoft.com/office/drawing/2014/main" xmlns="" id="{93F3E3E0-DEA4-4082-9107-422EEF4ACC7D}"/>
              </a:ext>
            </a:extLst>
          </p:cNvPr>
          <p:cNvSpPr>
            <a:spLocks noGrp="1"/>
          </p:cNvSpPr>
          <p:nvPr>
            <p:ph type="ftr" sz="quarter" idx="11"/>
          </p:nvPr>
        </p:nvSpPr>
        <p:spPr>
          <a:xfrm>
            <a:off x="2165405" y="6356350"/>
            <a:ext cx="7861190" cy="365125"/>
          </a:xfrm>
        </p:spPr>
        <p:txBody>
          <a:bodyPr/>
          <a:lstStyle>
            <a:lvl1pPr>
              <a:defRPr/>
            </a:lvl1pPr>
          </a:lstStyle>
          <a:p>
            <a:r>
              <a:rPr lang="en-US" smtClean="0"/>
              <a:t>National workshop on IHCWM &amp; WASH in HCF_Mahesh Nakarmi</a:t>
            </a:r>
            <a:endParaRPr lang="en-US" dirty="0"/>
          </a:p>
        </p:txBody>
      </p:sp>
      <p:sp>
        <p:nvSpPr>
          <p:cNvPr id="6" name="Slide Number Placeholder 5">
            <a:extLst>
              <a:ext uri="{FF2B5EF4-FFF2-40B4-BE49-F238E27FC236}">
                <a16:creationId xmlns:a16="http://schemas.microsoft.com/office/drawing/2014/main" xmlns="" id="{F9A91ACC-9563-4C0D-A422-C642FE73C2AF}"/>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pic>
        <p:nvPicPr>
          <p:cNvPr id="9" name="Content Placeholder 15">
            <a:extLst>
              <a:ext uri="{FF2B5EF4-FFF2-40B4-BE49-F238E27FC236}">
                <a16:creationId xmlns:a16="http://schemas.microsoft.com/office/drawing/2014/main" xmlns="" id="{67A6BB01-3876-4303-B094-B1A41344A957}"/>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xmlns="" id="{8297C35C-9FBC-4E4B-BA63-BF0A1F4A7E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grpSp>
        <p:nvGrpSpPr>
          <p:cNvPr id="15" name="Group 14">
            <a:extLst>
              <a:ext uri="{FF2B5EF4-FFF2-40B4-BE49-F238E27FC236}">
                <a16:creationId xmlns:a16="http://schemas.microsoft.com/office/drawing/2014/main" xmlns="" id="{877868EA-CB68-45CE-992B-3DD39C95BDEA}"/>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xmlns="" id="{709859D1-37F2-4926-B9C0-F9E9568325C9}"/>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xmlns="" id="{9F7EF561-927F-43CB-A99C-D435355B9BF7}"/>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C2FAAF5C-622B-478D-87E6-083EE715DB54}"/>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Tree>
    <p:extLst>
      <p:ext uri="{BB962C8B-B14F-4D97-AF65-F5344CB8AC3E}">
        <p14:creationId xmlns:p14="http://schemas.microsoft.com/office/powerpoint/2010/main" val="411345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6669D1DE-8051-44D3-AD36-21A950DE4AEE}"/>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xmlns="" id="{A281931A-F13F-4078-A28B-3BEE6EB16113}"/>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xmlns="" id="{AB92AF90-1027-429F-8A21-BD6ADFF33AC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FD986FBC-B854-4EEC-ADF0-D643503BB588}"/>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xmlns="" id="{405B28F5-51B9-42CB-9128-446E4662A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3AB4CB6-1883-4716-AA95-3EC151AD47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mbria" panose="02040503050406030204" pitchFamily="18" charset="0"/>
                <a:ea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Content Placeholder 15">
            <a:extLst>
              <a:ext uri="{FF2B5EF4-FFF2-40B4-BE49-F238E27FC236}">
                <a16:creationId xmlns:a16="http://schemas.microsoft.com/office/drawing/2014/main" xmlns="" id="{C0ED5EE1-6AF2-41C7-8B7C-EA3DDB805625}"/>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xmlns="" id="{2510C5D7-FC42-437C-96FA-662088C0B8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20" name="Date Placeholder 3">
            <a:extLst>
              <a:ext uri="{FF2B5EF4-FFF2-40B4-BE49-F238E27FC236}">
                <a16:creationId xmlns:a16="http://schemas.microsoft.com/office/drawing/2014/main" xmlns="" id="{5DEE2349-5A27-413A-AF12-CD0952FF9EF1}"/>
              </a:ext>
            </a:extLst>
          </p:cNvPr>
          <p:cNvSpPr>
            <a:spLocks noGrp="1"/>
          </p:cNvSpPr>
          <p:nvPr>
            <p:ph type="dt" sz="half" idx="10"/>
          </p:nvPr>
        </p:nvSpPr>
        <p:spPr>
          <a:xfrm>
            <a:off x="838200" y="6356350"/>
            <a:ext cx="1197334" cy="365125"/>
          </a:xfrm>
        </p:spPr>
        <p:txBody>
          <a:bodyPr/>
          <a:lstStyle/>
          <a:p>
            <a:fld id="{55576D0C-E706-44D5-83E2-133F5A41F424}" type="datetime1">
              <a:rPr lang="en-US" smtClean="0"/>
              <a:t>12/11/2019</a:t>
            </a:fld>
            <a:endParaRPr lang="en-US"/>
          </a:p>
        </p:txBody>
      </p:sp>
      <p:sp>
        <p:nvSpPr>
          <p:cNvPr id="21" name="Footer Placeholder 4">
            <a:extLst>
              <a:ext uri="{FF2B5EF4-FFF2-40B4-BE49-F238E27FC236}">
                <a16:creationId xmlns:a16="http://schemas.microsoft.com/office/drawing/2014/main" xmlns="" id="{D7D69B5C-033A-4245-9F7E-62F1A79003DF}"/>
              </a:ext>
            </a:extLst>
          </p:cNvPr>
          <p:cNvSpPr>
            <a:spLocks noGrp="1"/>
          </p:cNvSpPr>
          <p:nvPr>
            <p:ph type="ftr" sz="quarter" idx="11"/>
          </p:nvPr>
        </p:nvSpPr>
        <p:spPr>
          <a:xfrm>
            <a:off x="2165405" y="6356350"/>
            <a:ext cx="7861190" cy="365125"/>
          </a:xfrm>
        </p:spPr>
        <p:txBody>
          <a:bodyPr/>
          <a:lstStyle>
            <a:lvl1pPr>
              <a:defRPr/>
            </a:lvl1pPr>
          </a:lstStyle>
          <a:p>
            <a:r>
              <a:rPr lang="en-US" smtClean="0"/>
              <a:t>National workshop on IHCWM &amp; WASH in HCF_Mahesh Nakarmi</a:t>
            </a:r>
            <a:endParaRPr lang="en-US" dirty="0"/>
          </a:p>
        </p:txBody>
      </p:sp>
      <p:sp>
        <p:nvSpPr>
          <p:cNvPr id="22" name="Slide Number Placeholder 5">
            <a:extLst>
              <a:ext uri="{FF2B5EF4-FFF2-40B4-BE49-F238E27FC236}">
                <a16:creationId xmlns:a16="http://schemas.microsoft.com/office/drawing/2014/main" xmlns="" id="{DACEE4FC-A921-4FF7-B9ED-FA2A407C49C4}"/>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020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D2AAF8DD-3CD7-4F5F-9997-F7DDDE017668}"/>
              </a:ext>
            </a:extLst>
          </p:cNvPr>
          <p:cNvGrpSpPr/>
          <p:nvPr userDrawn="1"/>
        </p:nvGrpSpPr>
        <p:grpSpPr>
          <a:xfrm>
            <a:off x="10469462" y="6276839"/>
            <a:ext cx="884338" cy="365125"/>
            <a:chOff x="18105" y="-5683"/>
            <a:chExt cx="12173895" cy="5026349"/>
          </a:xfrm>
        </p:grpSpPr>
        <p:sp>
          <p:nvSpPr>
            <p:cNvPr id="23" name="Freeform: Shape 22">
              <a:extLst>
                <a:ext uri="{FF2B5EF4-FFF2-40B4-BE49-F238E27FC236}">
                  <a16:creationId xmlns:a16="http://schemas.microsoft.com/office/drawing/2014/main" xmlns="" id="{1477F8A5-B91E-4F2A-B17E-491680658A90}"/>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xmlns="" id="{75F8185B-D579-4E97-A43D-C43E30EC2D08}"/>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33655041-73F4-47CD-97C9-E82B64530369}"/>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xmlns="" id="{7CA1A25B-2992-4EB3-957C-40D5012E604E}"/>
              </a:ext>
            </a:extLst>
          </p:cNvPr>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10853BB-DECE-4BFC-932A-B4CBF3C565B7}"/>
              </a:ext>
            </a:extLst>
          </p:cNvPr>
          <p:cNvSpPr>
            <a:spLocks noGrp="1"/>
          </p:cNvSpPr>
          <p:nvPr>
            <p:ph sz="half" idx="1"/>
          </p:nvPr>
        </p:nvSpPr>
        <p:spPr>
          <a:xfrm>
            <a:off x="838200" y="1825625"/>
            <a:ext cx="5181600" cy="435133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8C35EF6E-7DD2-4D27-B292-961A12803DFB}"/>
              </a:ext>
            </a:extLst>
          </p:cNvPr>
          <p:cNvSpPr>
            <a:spLocks noGrp="1"/>
          </p:cNvSpPr>
          <p:nvPr>
            <p:ph sz="half" idx="2"/>
          </p:nvPr>
        </p:nvSpPr>
        <p:spPr>
          <a:xfrm>
            <a:off x="6172200" y="1825625"/>
            <a:ext cx="5181600" cy="435133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Content Placeholder 15">
            <a:extLst>
              <a:ext uri="{FF2B5EF4-FFF2-40B4-BE49-F238E27FC236}">
                <a16:creationId xmlns:a16="http://schemas.microsoft.com/office/drawing/2014/main" xmlns="" id="{0DE1E973-9D3B-4BD6-A68C-66909CDF6F85}"/>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502" t="21128" r="21651" b="16855"/>
          <a:stretch/>
        </p:blipFill>
        <p:spPr>
          <a:xfrm>
            <a:off x="11051448" y="136524"/>
            <a:ext cx="1005840" cy="1137327"/>
          </a:xfrm>
          <a:prstGeom prst="rect">
            <a:avLst/>
          </a:prstGeom>
        </p:spPr>
      </p:pic>
      <p:pic>
        <p:nvPicPr>
          <p:cNvPr id="12" name="Picture 11">
            <a:extLst>
              <a:ext uri="{FF2B5EF4-FFF2-40B4-BE49-F238E27FC236}">
                <a16:creationId xmlns:a16="http://schemas.microsoft.com/office/drawing/2014/main" xmlns="" id="{319FDCBE-D84C-4869-9E41-A429A437C5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xmlns="" id="{43B16576-6217-433A-B071-00F2B6E1EADD}"/>
              </a:ext>
            </a:extLst>
          </p:cNvPr>
          <p:cNvSpPr>
            <a:spLocks noGrp="1"/>
          </p:cNvSpPr>
          <p:nvPr>
            <p:ph type="dt" sz="half" idx="10"/>
          </p:nvPr>
        </p:nvSpPr>
        <p:spPr>
          <a:xfrm>
            <a:off x="838200" y="6356350"/>
            <a:ext cx="1197334" cy="365125"/>
          </a:xfrm>
        </p:spPr>
        <p:txBody>
          <a:bodyPr/>
          <a:lstStyle/>
          <a:p>
            <a:fld id="{4DB4FB1B-14D2-4B41-8735-C7D0BC6752E9}" type="datetime1">
              <a:rPr lang="en-US" smtClean="0"/>
              <a:t>12/11/2019</a:t>
            </a:fld>
            <a:endParaRPr lang="en-US"/>
          </a:p>
        </p:txBody>
      </p:sp>
      <p:sp>
        <p:nvSpPr>
          <p:cNvPr id="15" name="Footer Placeholder 4">
            <a:extLst>
              <a:ext uri="{FF2B5EF4-FFF2-40B4-BE49-F238E27FC236}">
                <a16:creationId xmlns:a16="http://schemas.microsoft.com/office/drawing/2014/main" xmlns="" id="{1BD8EF0D-9A24-4B74-B6F6-C743856B8E23}"/>
              </a:ext>
            </a:extLst>
          </p:cNvPr>
          <p:cNvSpPr>
            <a:spLocks noGrp="1"/>
          </p:cNvSpPr>
          <p:nvPr>
            <p:ph type="ftr" sz="quarter" idx="11"/>
          </p:nvPr>
        </p:nvSpPr>
        <p:spPr>
          <a:xfrm>
            <a:off x="2165405" y="6356350"/>
            <a:ext cx="7861190" cy="365125"/>
          </a:xfrm>
        </p:spPr>
        <p:txBody>
          <a:bodyPr/>
          <a:lstStyle>
            <a:lvl1pPr>
              <a:defRPr/>
            </a:lvl1pPr>
          </a:lstStyle>
          <a:p>
            <a:r>
              <a:rPr lang="en-US" smtClean="0"/>
              <a:t>National workshop on IHCWM &amp; WASH in HCF_Mahesh Nakarmi</a:t>
            </a:r>
            <a:endParaRPr lang="en-US" dirty="0"/>
          </a:p>
        </p:txBody>
      </p:sp>
      <p:sp>
        <p:nvSpPr>
          <p:cNvPr id="16" name="Slide Number Placeholder 5">
            <a:extLst>
              <a:ext uri="{FF2B5EF4-FFF2-40B4-BE49-F238E27FC236}">
                <a16:creationId xmlns:a16="http://schemas.microsoft.com/office/drawing/2014/main" xmlns="" id="{4EFC443D-0DF1-4D6D-BCD7-9C916838F655}"/>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4126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E2B89A2D-E51B-4BD0-BE1D-CE0536D33CA7}"/>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xmlns="" id="{302AC8AD-3057-460D-B987-403CF6941646}"/>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xmlns="" id="{C476D2C7-591D-4309-AF0B-61E405E49B03}"/>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25FDF7E7-7418-43F8-9936-DD52D80E2D97}"/>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xmlns="" id="{42FD9A3D-53DE-4FF2-A73D-110A1058C0C0}"/>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1396119-80B1-42EB-8746-5D945256D6BD}"/>
              </a:ext>
            </a:extLst>
          </p:cNvPr>
          <p:cNvSpPr>
            <a:spLocks noGrp="1"/>
          </p:cNvSpPr>
          <p:nvPr>
            <p:ph type="body" idx="1"/>
          </p:nvPr>
        </p:nvSpPr>
        <p:spPr>
          <a:xfrm>
            <a:off x="839788" y="1681163"/>
            <a:ext cx="5157787" cy="823912"/>
          </a:xfrm>
        </p:spPr>
        <p:txBody>
          <a:bodyPr anchor="b"/>
          <a:lstStyle>
            <a:lvl1pPr marL="0" indent="0">
              <a:buNone/>
              <a:defRPr sz="2400" b="1">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DAC2FE-7B07-4071-A96C-560CF03AC7B9}"/>
              </a:ext>
            </a:extLst>
          </p:cNvPr>
          <p:cNvSpPr>
            <a:spLocks noGrp="1"/>
          </p:cNvSpPr>
          <p:nvPr>
            <p:ph sz="half" idx="2"/>
          </p:nvPr>
        </p:nvSpPr>
        <p:spPr>
          <a:xfrm>
            <a:off x="839788" y="2505075"/>
            <a:ext cx="5157787" cy="368458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6646C2E4-D2A7-4CC8-9FD1-0B9A5E0CCAF4}"/>
              </a:ext>
            </a:extLst>
          </p:cNvPr>
          <p:cNvSpPr>
            <a:spLocks noGrp="1"/>
          </p:cNvSpPr>
          <p:nvPr>
            <p:ph type="body" sz="quarter" idx="3"/>
          </p:nvPr>
        </p:nvSpPr>
        <p:spPr>
          <a:xfrm>
            <a:off x="6172200" y="1681163"/>
            <a:ext cx="5183188" cy="823912"/>
          </a:xfrm>
        </p:spPr>
        <p:txBody>
          <a:bodyPr anchor="b"/>
          <a:lstStyle>
            <a:lvl1pPr marL="0" indent="0">
              <a:buNone/>
              <a:defRPr sz="2400" b="1">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CDBE58A-2B76-4451-9293-AB6CC5117EDA}"/>
              </a:ext>
            </a:extLst>
          </p:cNvPr>
          <p:cNvSpPr>
            <a:spLocks noGrp="1"/>
          </p:cNvSpPr>
          <p:nvPr>
            <p:ph sz="quarter" idx="4"/>
          </p:nvPr>
        </p:nvSpPr>
        <p:spPr>
          <a:xfrm>
            <a:off x="6172200" y="2505075"/>
            <a:ext cx="5183188" cy="368458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Content Placeholder 15">
            <a:extLst>
              <a:ext uri="{FF2B5EF4-FFF2-40B4-BE49-F238E27FC236}">
                <a16:creationId xmlns:a16="http://schemas.microsoft.com/office/drawing/2014/main" xmlns="" id="{BE184D5D-654A-459E-8A02-C6A9257F4CF7}"/>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502" t="21128" r="21651" b="16855"/>
          <a:stretch/>
        </p:blipFill>
        <p:spPr>
          <a:xfrm>
            <a:off x="11051448" y="136524"/>
            <a:ext cx="1005840" cy="1137327"/>
          </a:xfrm>
          <a:prstGeom prst="rect">
            <a:avLst/>
          </a:prstGeom>
        </p:spPr>
      </p:pic>
      <p:pic>
        <p:nvPicPr>
          <p:cNvPr id="13" name="Picture 12">
            <a:extLst>
              <a:ext uri="{FF2B5EF4-FFF2-40B4-BE49-F238E27FC236}">
                <a16:creationId xmlns:a16="http://schemas.microsoft.com/office/drawing/2014/main" xmlns="" id="{E977ED78-3A8D-438C-9EBE-0886D2247F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8" name="Date Placeholder 3">
            <a:extLst>
              <a:ext uri="{FF2B5EF4-FFF2-40B4-BE49-F238E27FC236}">
                <a16:creationId xmlns:a16="http://schemas.microsoft.com/office/drawing/2014/main" xmlns="" id="{44690693-F522-4473-97F4-17DF0BB023B8}"/>
              </a:ext>
            </a:extLst>
          </p:cNvPr>
          <p:cNvSpPr>
            <a:spLocks noGrp="1"/>
          </p:cNvSpPr>
          <p:nvPr>
            <p:ph type="dt" sz="half" idx="10"/>
          </p:nvPr>
        </p:nvSpPr>
        <p:spPr>
          <a:xfrm>
            <a:off x="838200" y="6356350"/>
            <a:ext cx="1197334" cy="365125"/>
          </a:xfrm>
        </p:spPr>
        <p:txBody>
          <a:bodyPr/>
          <a:lstStyle/>
          <a:p>
            <a:fld id="{F6D92F2F-E063-46FB-9B44-8EE5E98C3655}" type="datetime1">
              <a:rPr lang="en-US" smtClean="0"/>
              <a:t>12/11/2019</a:t>
            </a:fld>
            <a:endParaRPr lang="en-US"/>
          </a:p>
        </p:txBody>
      </p:sp>
      <p:sp>
        <p:nvSpPr>
          <p:cNvPr id="19" name="Footer Placeholder 4">
            <a:extLst>
              <a:ext uri="{FF2B5EF4-FFF2-40B4-BE49-F238E27FC236}">
                <a16:creationId xmlns:a16="http://schemas.microsoft.com/office/drawing/2014/main" xmlns="" id="{1EE72C34-B88A-4ABA-9BC4-7D8D4620C25D}"/>
              </a:ext>
            </a:extLst>
          </p:cNvPr>
          <p:cNvSpPr>
            <a:spLocks noGrp="1"/>
          </p:cNvSpPr>
          <p:nvPr>
            <p:ph type="ftr" sz="quarter" idx="11"/>
          </p:nvPr>
        </p:nvSpPr>
        <p:spPr>
          <a:xfrm>
            <a:off x="2165405" y="6356350"/>
            <a:ext cx="7861190" cy="365125"/>
          </a:xfrm>
        </p:spPr>
        <p:txBody>
          <a:bodyPr/>
          <a:lstStyle>
            <a:lvl1pPr>
              <a:defRPr/>
            </a:lvl1pPr>
          </a:lstStyle>
          <a:p>
            <a:r>
              <a:rPr lang="en-US" smtClean="0"/>
              <a:t>National workshop on IHCWM &amp; WASH in HCF_Mahesh Nakarmi</a:t>
            </a:r>
            <a:endParaRPr lang="en-US" dirty="0"/>
          </a:p>
        </p:txBody>
      </p:sp>
      <p:sp>
        <p:nvSpPr>
          <p:cNvPr id="20" name="Slide Number Placeholder 5">
            <a:extLst>
              <a:ext uri="{FF2B5EF4-FFF2-40B4-BE49-F238E27FC236}">
                <a16:creationId xmlns:a16="http://schemas.microsoft.com/office/drawing/2014/main" xmlns="" id="{587E9843-D740-4E01-87DA-F528288CCDAA}"/>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96415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5754DF1A-D5E8-4118-8A36-769F03CC7180}"/>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xmlns="" id="{DA20FA06-DFC7-4998-92F9-67E44C61DC7C}"/>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xmlns="" id="{FDA0002C-B0A2-4A74-B8F9-F55E2DBEEA1A}"/>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BA16B131-AADE-403A-834D-475464C2BFAA}"/>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xmlns="" id="{D6C26B89-FAAA-445C-83AF-556EDA831279}"/>
              </a:ext>
            </a:extLst>
          </p:cNvPr>
          <p:cNvSpPr>
            <a:spLocks noGrp="1"/>
          </p:cNvSpPr>
          <p:nvPr>
            <p:ph type="title"/>
          </p:nvPr>
        </p:nvSpPr>
        <p:spPr/>
        <p:txBody>
          <a:bodyPr/>
          <a:lstStyle/>
          <a:p>
            <a:r>
              <a:rPr lang="en-US"/>
              <a:t>Click to edit Master title style</a:t>
            </a:r>
            <a:endParaRPr lang="en-US" dirty="0"/>
          </a:p>
        </p:txBody>
      </p:sp>
      <p:pic>
        <p:nvPicPr>
          <p:cNvPr id="8" name="Content Placeholder 15">
            <a:extLst>
              <a:ext uri="{FF2B5EF4-FFF2-40B4-BE49-F238E27FC236}">
                <a16:creationId xmlns:a16="http://schemas.microsoft.com/office/drawing/2014/main" xmlns="" id="{F7376B4C-F580-4483-8ECF-70AB20F83083}"/>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502" t="21128" r="21651" b="16855"/>
          <a:stretch/>
        </p:blipFill>
        <p:spPr>
          <a:xfrm>
            <a:off x="11051448" y="136524"/>
            <a:ext cx="1005840" cy="1137327"/>
          </a:xfrm>
          <a:prstGeom prst="rect">
            <a:avLst/>
          </a:prstGeom>
        </p:spPr>
      </p:pic>
      <p:pic>
        <p:nvPicPr>
          <p:cNvPr id="9" name="Picture 8">
            <a:extLst>
              <a:ext uri="{FF2B5EF4-FFF2-40B4-BE49-F238E27FC236}">
                <a16:creationId xmlns:a16="http://schemas.microsoft.com/office/drawing/2014/main" xmlns="" id="{32EB33CE-77E0-4542-B76A-1ABE534F87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2" name="Date Placeholder 3">
            <a:extLst>
              <a:ext uri="{FF2B5EF4-FFF2-40B4-BE49-F238E27FC236}">
                <a16:creationId xmlns:a16="http://schemas.microsoft.com/office/drawing/2014/main" xmlns="" id="{38A30EF0-6264-449D-8644-E135A8616595}"/>
              </a:ext>
            </a:extLst>
          </p:cNvPr>
          <p:cNvSpPr>
            <a:spLocks noGrp="1"/>
          </p:cNvSpPr>
          <p:nvPr>
            <p:ph type="dt" sz="half" idx="10"/>
          </p:nvPr>
        </p:nvSpPr>
        <p:spPr>
          <a:xfrm>
            <a:off x="838200" y="6356350"/>
            <a:ext cx="1197334" cy="365125"/>
          </a:xfrm>
        </p:spPr>
        <p:txBody>
          <a:bodyPr/>
          <a:lstStyle/>
          <a:p>
            <a:fld id="{2A55AE48-B949-48DD-BCF3-C3A9B403C401}" type="datetime1">
              <a:rPr lang="en-US" smtClean="0"/>
              <a:t>12/11/2019</a:t>
            </a:fld>
            <a:endParaRPr lang="en-US"/>
          </a:p>
        </p:txBody>
      </p:sp>
      <p:sp>
        <p:nvSpPr>
          <p:cNvPr id="13" name="Footer Placeholder 4">
            <a:extLst>
              <a:ext uri="{FF2B5EF4-FFF2-40B4-BE49-F238E27FC236}">
                <a16:creationId xmlns:a16="http://schemas.microsoft.com/office/drawing/2014/main" xmlns="" id="{2428D80E-EBE0-4807-843F-045CFC842E99}"/>
              </a:ext>
            </a:extLst>
          </p:cNvPr>
          <p:cNvSpPr>
            <a:spLocks noGrp="1"/>
          </p:cNvSpPr>
          <p:nvPr>
            <p:ph type="ftr" sz="quarter" idx="11"/>
          </p:nvPr>
        </p:nvSpPr>
        <p:spPr>
          <a:xfrm>
            <a:off x="2165405" y="6356350"/>
            <a:ext cx="7861190" cy="365125"/>
          </a:xfrm>
        </p:spPr>
        <p:txBody>
          <a:bodyPr/>
          <a:lstStyle>
            <a:lvl1pPr>
              <a:defRPr/>
            </a:lvl1pPr>
          </a:lstStyle>
          <a:p>
            <a:r>
              <a:rPr lang="en-US" smtClean="0"/>
              <a:t>National workshop on IHCWM &amp; WASH in HCF_Mahesh Nakarmi</a:t>
            </a:r>
            <a:endParaRPr lang="en-US" dirty="0"/>
          </a:p>
        </p:txBody>
      </p:sp>
      <p:sp>
        <p:nvSpPr>
          <p:cNvPr id="18" name="Slide Number Placeholder 5">
            <a:extLst>
              <a:ext uri="{FF2B5EF4-FFF2-40B4-BE49-F238E27FC236}">
                <a16:creationId xmlns:a16="http://schemas.microsoft.com/office/drawing/2014/main" xmlns="" id="{CC3DCF25-F528-4091-83C6-7895A81F1916}"/>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99529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8AA0A187-50E0-4150-A102-86F99B782FD9}"/>
              </a:ext>
            </a:extLst>
          </p:cNvPr>
          <p:cNvGrpSpPr/>
          <p:nvPr userDrawn="1"/>
        </p:nvGrpSpPr>
        <p:grpSpPr>
          <a:xfrm>
            <a:off x="10469462" y="6276839"/>
            <a:ext cx="884338" cy="365125"/>
            <a:chOff x="18105" y="-5683"/>
            <a:chExt cx="12173895" cy="5026349"/>
          </a:xfrm>
        </p:grpSpPr>
        <p:sp>
          <p:nvSpPr>
            <p:cNvPr id="14" name="Freeform: Shape 13">
              <a:extLst>
                <a:ext uri="{FF2B5EF4-FFF2-40B4-BE49-F238E27FC236}">
                  <a16:creationId xmlns:a16="http://schemas.microsoft.com/office/drawing/2014/main" xmlns="" id="{37EBCBC7-0717-4D60-A848-7B2D4FA9898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DA34EF66-20F9-4068-BF65-79DA02A05741}"/>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000CF128-63CF-4C14-B113-B51391BC85E2}"/>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7" name="Content Placeholder 15">
            <a:extLst>
              <a:ext uri="{FF2B5EF4-FFF2-40B4-BE49-F238E27FC236}">
                <a16:creationId xmlns:a16="http://schemas.microsoft.com/office/drawing/2014/main" xmlns="" id="{C853F6F6-EAE6-423B-A39D-E37F024F9A0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502" t="21128" r="21651" b="16855"/>
          <a:stretch/>
        </p:blipFill>
        <p:spPr>
          <a:xfrm>
            <a:off x="11051448" y="136524"/>
            <a:ext cx="1005840" cy="1137327"/>
          </a:xfrm>
          <a:prstGeom prst="rect">
            <a:avLst/>
          </a:prstGeom>
        </p:spPr>
      </p:pic>
      <p:pic>
        <p:nvPicPr>
          <p:cNvPr id="8" name="Picture 7">
            <a:extLst>
              <a:ext uri="{FF2B5EF4-FFF2-40B4-BE49-F238E27FC236}">
                <a16:creationId xmlns:a16="http://schemas.microsoft.com/office/drawing/2014/main" xmlns="" id="{DFACA706-36E9-41D8-ACB6-8EB5E35C74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1" name="Date Placeholder 3">
            <a:extLst>
              <a:ext uri="{FF2B5EF4-FFF2-40B4-BE49-F238E27FC236}">
                <a16:creationId xmlns:a16="http://schemas.microsoft.com/office/drawing/2014/main" xmlns="" id="{25098F93-E390-456F-99EF-E2B508DA12B5}"/>
              </a:ext>
            </a:extLst>
          </p:cNvPr>
          <p:cNvSpPr>
            <a:spLocks noGrp="1"/>
          </p:cNvSpPr>
          <p:nvPr>
            <p:ph type="dt" sz="half" idx="10"/>
          </p:nvPr>
        </p:nvSpPr>
        <p:spPr>
          <a:xfrm>
            <a:off x="838200" y="6356350"/>
            <a:ext cx="1197334" cy="365125"/>
          </a:xfrm>
        </p:spPr>
        <p:txBody>
          <a:bodyPr/>
          <a:lstStyle/>
          <a:p>
            <a:fld id="{5E88E658-3F53-4360-B9AB-981928656EDC}" type="datetime1">
              <a:rPr lang="en-US" smtClean="0"/>
              <a:t>12/11/2019</a:t>
            </a:fld>
            <a:endParaRPr lang="en-US"/>
          </a:p>
        </p:txBody>
      </p:sp>
      <p:sp>
        <p:nvSpPr>
          <p:cNvPr id="12" name="Footer Placeholder 4">
            <a:extLst>
              <a:ext uri="{FF2B5EF4-FFF2-40B4-BE49-F238E27FC236}">
                <a16:creationId xmlns:a16="http://schemas.microsoft.com/office/drawing/2014/main" xmlns="" id="{8525E63E-A375-4E79-A6E8-B79C2D0FF51D}"/>
              </a:ext>
            </a:extLst>
          </p:cNvPr>
          <p:cNvSpPr>
            <a:spLocks noGrp="1"/>
          </p:cNvSpPr>
          <p:nvPr>
            <p:ph type="ftr" sz="quarter" idx="11"/>
          </p:nvPr>
        </p:nvSpPr>
        <p:spPr>
          <a:xfrm>
            <a:off x="2165405" y="6356350"/>
            <a:ext cx="7861190" cy="365125"/>
          </a:xfrm>
        </p:spPr>
        <p:txBody>
          <a:bodyPr/>
          <a:lstStyle>
            <a:lvl1pPr>
              <a:defRPr/>
            </a:lvl1pPr>
          </a:lstStyle>
          <a:p>
            <a:r>
              <a:rPr lang="en-US" smtClean="0"/>
              <a:t>National workshop on IHCWM &amp; WASH in HCF_Mahesh Nakarmi</a:t>
            </a:r>
            <a:endParaRPr lang="en-US" dirty="0"/>
          </a:p>
        </p:txBody>
      </p:sp>
      <p:sp>
        <p:nvSpPr>
          <p:cNvPr id="17" name="Slide Number Placeholder 5">
            <a:extLst>
              <a:ext uri="{FF2B5EF4-FFF2-40B4-BE49-F238E27FC236}">
                <a16:creationId xmlns:a16="http://schemas.microsoft.com/office/drawing/2014/main" xmlns="" id="{3249BD8A-20CB-4496-BAE6-C7232FF738DF}"/>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7203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548E5656-9721-4D77-AADA-4BE7DA19C31A}"/>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xmlns="" id="{902F2713-D5DC-4745-BF09-962B4CB71D8A}"/>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E387BE7-D5C9-4B70-88C8-264377C4A4A4}"/>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7A7A54B0-9E43-4B45-B64C-EC5FF55A5D9F}"/>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xmlns="" id="{927A4FAB-338B-4472-B087-5DF9E0B6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C9867297-8D7B-4D1D-868C-2A1B9A580E78}"/>
              </a:ext>
            </a:extLst>
          </p:cNvPr>
          <p:cNvSpPr>
            <a:spLocks noGrp="1"/>
          </p:cNvSpPr>
          <p:nvPr>
            <p:ph idx="1"/>
          </p:nvPr>
        </p:nvSpPr>
        <p:spPr>
          <a:xfrm>
            <a:off x="5183188" y="987425"/>
            <a:ext cx="6172200" cy="4873625"/>
          </a:xfrm>
        </p:spPr>
        <p:txBody>
          <a:bodyPr/>
          <a:lstStyle>
            <a:lvl1pPr>
              <a:defRPr sz="3200">
                <a:latin typeface="Cambria" panose="02040503050406030204" pitchFamily="18" charset="0"/>
                <a:ea typeface="Cambria" panose="02040503050406030204" pitchFamily="18" charset="0"/>
              </a:defRPr>
            </a:lvl1pPr>
            <a:lvl2pPr>
              <a:defRPr sz="2800">
                <a:latin typeface="Cambria" panose="02040503050406030204" pitchFamily="18" charset="0"/>
                <a:ea typeface="Cambria" panose="02040503050406030204" pitchFamily="18" charset="0"/>
              </a:defRPr>
            </a:lvl2pPr>
            <a:lvl3pPr>
              <a:defRPr sz="24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D5FE281D-7D77-41C3-A767-753F2E346380}"/>
              </a:ext>
            </a:extLst>
          </p:cNvPr>
          <p:cNvSpPr>
            <a:spLocks noGrp="1"/>
          </p:cNvSpPr>
          <p:nvPr>
            <p:ph type="body" sz="half" idx="2"/>
          </p:nvPr>
        </p:nvSpPr>
        <p:spPr>
          <a:xfrm>
            <a:off x="839788" y="2057400"/>
            <a:ext cx="3932237" cy="3811588"/>
          </a:xfrm>
        </p:spPr>
        <p:txBody>
          <a:bodyPr/>
          <a:lstStyle>
            <a:lvl1pPr marL="0" indent="0">
              <a:buNone/>
              <a:defRPr sz="1600">
                <a:latin typeface="Cambria" panose="02040503050406030204" pitchFamily="18" charset="0"/>
                <a:ea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xmlns="" id="{1364343F-9C20-499A-9C33-F245228D4F5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xmlns="" id="{A056F74C-9CE7-4CBF-8E6C-658AF8F98F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xmlns="" id="{FA5F7BCF-4593-4E87-BE22-B4AD3B72D104}"/>
              </a:ext>
            </a:extLst>
          </p:cNvPr>
          <p:cNvSpPr>
            <a:spLocks noGrp="1"/>
          </p:cNvSpPr>
          <p:nvPr>
            <p:ph type="dt" sz="half" idx="10"/>
          </p:nvPr>
        </p:nvSpPr>
        <p:spPr>
          <a:xfrm>
            <a:off x="838200" y="6356350"/>
            <a:ext cx="1197334" cy="365125"/>
          </a:xfrm>
        </p:spPr>
        <p:txBody>
          <a:bodyPr/>
          <a:lstStyle/>
          <a:p>
            <a:fld id="{FDAB45F6-4A8E-42DF-ADE4-0C6CB0D86730}" type="datetime1">
              <a:rPr lang="en-US" smtClean="0"/>
              <a:t>12/11/2019</a:t>
            </a:fld>
            <a:endParaRPr lang="en-US"/>
          </a:p>
        </p:txBody>
      </p:sp>
      <p:sp>
        <p:nvSpPr>
          <p:cNvPr id="15" name="Footer Placeholder 4">
            <a:extLst>
              <a:ext uri="{FF2B5EF4-FFF2-40B4-BE49-F238E27FC236}">
                <a16:creationId xmlns:a16="http://schemas.microsoft.com/office/drawing/2014/main" xmlns="" id="{E164EC67-2BBE-426C-8D96-0C49973BF4AE}"/>
              </a:ext>
            </a:extLst>
          </p:cNvPr>
          <p:cNvSpPr>
            <a:spLocks noGrp="1"/>
          </p:cNvSpPr>
          <p:nvPr>
            <p:ph type="ftr" sz="quarter" idx="11"/>
          </p:nvPr>
        </p:nvSpPr>
        <p:spPr>
          <a:xfrm>
            <a:off x="2165405" y="6356350"/>
            <a:ext cx="7861190" cy="365125"/>
          </a:xfrm>
        </p:spPr>
        <p:txBody>
          <a:bodyPr/>
          <a:lstStyle>
            <a:lvl1pPr>
              <a:defRPr/>
            </a:lvl1pPr>
          </a:lstStyle>
          <a:p>
            <a:r>
              <a:rPr lang="en-US" smtClean="0"/>
              <a:t>National workshop on IHCWM &amp; WASH in HCF_Mahesh Nakarmi</a:t>
            </a:r>
            <a:endParaRPr lang="en-US" dirty="0"/>
          </a:p>
        </p:txBody>
      </p:sp>
      <p:sp>
        <p:nvSpPr>
          <p:cNvPr id="20" name="Slide Number Placeholder 5">
            <a:extLst>
              <a:ext uri="{FF2B5EF4-FFF2-40B4-BE49-F238E27FC236}">
                <a16:creationId xmlns:a16="http://schemas.microsoft.com/office/drawing/2014/main" xmlns="" id="{6B9B61B0-9F3C-498E-AA93-B1F7E82752D3}"/>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65484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F7AD513A-1A41-4EF5-BCA3-AEE24A71AF95}"/>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xmlns="" id="{C3119A0A-5504-4B78-A979-6897139D535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F27BD939-7D7D-475C-8004-97114086413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88C00F7B-5F8E-46AA-8D61-CFF3DAD8152E}"/>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xmlns="" id="{82B8357B-62E2-4065-8A4F-76DDB7EA4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24CB9B41-F4B0-4EEE-BBBC-F1E19582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C8E9938D-B190-4CB8-9B74-CAD8CED3E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xmlns="" id="{2045A90A-621B-4090-AF32-5F941E9B731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xmlns="" id="{E3B0202D-689D-4861-A5B8-2F29F77421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xmlns="" id="{21D1F5BE-B5DE-4C51-9A58-A2917276EDF4}"/>
              </a:ext>
            </a:extLst>
          </p:cNvPr>
          <p:cNvSpPr>
            <a:spLocks noGrp="1"/>
          </p:cNvSpPr>
          <p:nvPr>
            <p:ph type="dt" sz="half" idx="10"/>
          </p:nvPr>
        </p:nvSpPr>
        <p:spPr>
          <a:xfrm>
            <a:off x="838200" y="6356350"/>
            <a:ext cx="1197334" cy="365125"/>
          </a:xfrm>
        </p:spPr>
        <p:txBody>
          <a:bodyPr/>
          <a:lstStyle/>
          <a:p>
            <a:fld id="{F3AB175B-E3A2-4550-A2A8-7AFC0BEFD9D0}" type="datetime1">
              <a:rPr lang="en-US" smtClean="0"/>
              <a:t>12/11/2019</a:t>
            </a:fld>
            <a:endParaRPr lang="en-US"/>
          </a:p>
        </p:txBody>
      </p:sp>
      <p:sp>
        <p:nvSpPr>
          <p:cNvPr id="15" name="Footer Placeholder 4">
            <a:extLst>
              <a:ext uri="{FF2B5EF4-FFF2-40B4-BE49-F238E27FC236}">
                <a16:creationId xmlns:a16="http://schemas.microsoft.com/office/drawing/2014/main" xmlns="" id="{C1792EA4-438D-40FC-BA5A-1DAEDF1AA0BE}"/>
              </a:ext>
            </a:extLst>
          </p:cNvPr>
          <p:cNvSpPr>
            <a:spLocks noGrp="1"/>
          </p:cNvSpPr>
          <p:nvPr>
            <p:ph type="ftr" sz="quarter" idx="11"/>
          </p:nvPr>
        </p:nvSpPr>
        <p:spPr>
          <a:xfrm>
            <a:off x="2165405" y="6356350"/>
            <a:ext cx="7861190" cy="365125"/>
          </a:xfrm>
        </p:spPr>
        <p:txBody>
          <a:bodyPr/>
          <a:lstStyle>
            <a:lvl1pPr>
              <a:defRPr/>
            </a:lvl1pPr>
          </a:lstStyle>
          <a:p>
            <a:r>
              <a:rPr lang="en-US" smtClean="0"/>
              <a:t>National workshop on IHCWM &amp; WASH in HCF_Mahesh Nakarmi</a:t>
            </a:r>
            <a:endParaRPr lang="en-US" dirty="0"/>
          </a:p>
        </p:txBody>
      </p:sp>
      <p:sp>
        <p:nvSpPr>
          <p:cNvPr id="20" name="Slide Number Placeholder 5">
            <a:extLst>
              <a:ext uri="{FF2B5EF4-FFF2-40B4-BE49-F238E27FC236}">
                <a16:creationId xmlns:a16="http://schemas.microsoft.com/office/drawing/2014/main" xmlns="" id="{FE630FB1-74BC-41AE-B5B3-9EF226B02F8A}"/>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879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BE5F2E7-39BD-4A85-9F3E-5A82EC7B6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D23CA90-82F4-4FE2-AFE9-63B11ABA1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DFF7E5C-65CA-4118-A02F-BC43AA444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ea typeface="Cambria" panose="02040503050406030204" pitchFamily="18" charset="0"/>
              </a:defRPr>
            </a:lvl1pPr>
          </a:lstStyle>
          <a:p>
            <a:fld id="{1962E413-E427-44E6-BE65-91FC3A0A571D}" type="datetime1">
              <a:rPr lang="en-US" smtClean="0"/>
              <a:t>12/11/2019</a:t>
            </a:fld>
            <a:endParaRPr lang="en-US" dirty="0"/>
          </a:p>
        </p:txBody>
      </p:sp>
      <p:sp>
        <p:nvSpPr>
          <p:cNvPr id="5" name="Footer Placeholder 4">
            <a:extLst>
              <a:ext uri="{FF2B5EF4-FFF2-40B4-BE49-F238E27FC236}">
                <a16:creationId xmlns:a16="http://schemas.microsoft.com/office/drawing/2014/main" xmlns="" id="{89D0F8B1-6E87-4296-91A5-844238615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ea typeface="Cambria" panose="02040503050406030204" pitchFamily="18" charset="0"/>
              </a:defRPr>
            </a:lvl1pPr>
          </a:lstStyle>
          <a:p>
            <a:r>
              <a:rPr lang="en-US" smtClean="0"/>
              <a:t>National workshop on IHCWM &amp; WASH in HCF_Mahesh Nakarmi</a:t>
            </a:r>
            <a:endParaRPr lang="en-US" dirty="0"/>
          </a:p>
        </p:txBody>
      </p:sp>
      <p:sp>
        <p:nvSpPr>
          <p:cNvPr id="6" name="Slide Number Placeholder 5">
            <a:extLst>
              <a:ext uri="{FF2B5EF4-FFF2-40B4-BE49-F238E27FC236}">
                <a16:creationId xmlns:a16="http://schemas.microsoft.com/office/drawing/2014/main" xmlns="" id="{30077507-0F0A-4E68-9FCC-C65C6A7A85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a:p>
        </p:txBody>
      </p:sp>
    </p:spTree>
    <p:extLst>
      <p:ext uri="{BB962C8B-B14F-4D97-AF65-F5344CB8AC3E}">
        <p14:creationId xmlns:p14="http://schemas.microsoft.com/office/powerpoint/2010/main" val="708519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jpeg"/><Relationship Id="rId5" Type="http://schemas.openxmlformats.org/officeDocument/2006/relationships/image" Target="../media/image3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wmf"/><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5.JPG"/><Relationship Id="rId5" Type="http://schemas.openxmlformats.org/officeDocument/2006/relationships/image" Target="../media/image54.png"/><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8.jpeg"/><Relationship Id="rId7"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www.pri-bio.com/images/stories/caustic2/caustic-digester2.jpg" TargetMode="External"/><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G"/><Relationship Id="rId4" Type="http://schemas.openxmlformats.org/officeDocument/2006/relationships/image" Target="../media/image6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1F1D62C-1430-4B0F-AEBB-C0B66D11C43A}"/>
              </a:ext>
            </a:extLst>
          </p:cNvPr>
          <p:cNvSpPr>
            <a:spLocks noGrp="1"/>
          </p:cNvSpPr>
          <p:nvPr>
            <p:ph type="ctrTitle"/>
          </p:nvPr>
        </p:nvSpPr>
        <p:spPr>
          <a:xfrm>
            <a:off x="774826" y="2804563"/>
            <a:ext cx="10515600" cy="2183896"/>
          </a:xfrm>
        </p:spPr>
        <p:txBody>
          <a:bodyPr>
            <a:normAutofit fontScale="90000"/>
          </a:bodyPr>
          <a:lstStyle/>
          <a:p>
            <a:r>
              <a:rPr lang="en-US" sz="4400" dirty="0">
                <a:solidFill>
                  <a:srgbClr val="FF0000"/>
                </a:solidFill>
                <a:latin typeface="Calibri" panose="020F0502020204030204" pitchFamily="34" charset="0"/>
                <a:cs typeface="Calibri" panose="020F0502020204030204" pitchFamily="34" charset="0"/>
              </a:rPr>
              <a:t>Use of non-burning technologies in HCWM, and injection safety practices among hospital staff and waste workers</a:t>
            </a:r>
            <a:r>
              <a:rPr lang="en-US" dirty="0"/>
              <a:t/>
            </a:r>
            <a:br>
              <a:rPr lang="en-US" dirty="0"/>
            </a:br>
            <a:endParaRPr lang="en-US" dirty="0"/>
          </a:p>
        </p:txBody>
      </p:sp>
      <p:sp>
        <p:nvSpPr>
          <p:cNvPr id="7" name="Text Placeholder 6">
            <a:extLst>
              <a:ext uri="{FF2B5EF4-FFF2-40B4-BE49-F238E27FC236}">
                <a16:creationId xmlns:a16="http://schemas.microsoft.com/office/drawing/2014/main" xmlns="" id="{8990C549-73F2-4BA4-8821-800D6DFF3BF1}"/>
              </a:ext>
            </a:extLst>
          </p:cNvPr>
          <p:cNvSpPr>
            <a:spLocks noGrp="1"/>
          </p:cNvSpPr>
          <p:nvPr>
            <p:ph type="body" sz="quarter" idx="13"/>
          </p:nvPr>
        </p:nvSpPr>
        <p:spPr/>
        <p:txBody>
          <a:bodyPr/>
          <a:lstStyle/>
          <a:p>
            <a:pPr algn="ctr"/>
            <a:r>
              <a:rPr lang="en-US" sz="3200" b="1" dirty="0" smtClean="0">
                <a:solidFill>
                  <a:schemeClr val="tx1"/>
                </a:solidFill>
                <a:latin typeface="Calibri" panose="020F0502020204030204" pitchFamily="34" charset="0"/>
                <a:cs typeface="Calibri" panose="020F0502020204030204" pitchFamily="34" charset="0"/>
              </a:rPr>
              <a:t>Mahesh NAKARMI</a:t>
            </a:r>
            <a:r>
              <a:rPr lang="en-US" sz="2400" b="1" dirty="0" smtClean="0">
                <a:solidFill>
                  <a:schemeClr val="tx1"/>
                </a:solidFill>
                <a:latin typeface="Calibri" panose="020F0502020204030204" pitchFamily="34" charset="0"/>
                <a:cs typeface="Calibri" panose="020F0502020204030204" pitchFamily="34" charset="0"/>
              </a:rPr>
              <a:t/>
            </a:r>
            <a:br>
              <a:rPr lang="en-US" sz="2400" b="1" dirty="0" smtClean="0">
                <a:solidFill>
                  <a:schemeClr val="tx1"/>
                </a:solidFill>
                <a:latin typeface="Calibri" panose="020F0502020204030204" pitchFamily="34" charset="0"/>
                <a:cs typeface="Calibri" panose="020F0502020204030204" pitchFamily="34" charset="0"/>
              </a:rPr>
            </a:br>
            <a:r>
              <a:rPr lang="en-US" sz="2400" b="1" dirty="0" smtClean="0">
                <a:solidFill>
                  <a:schemeClr val="tx1"/>
                </a:solidFill>
                <a:latin typeface="Calibri" panose="020F0502020204030204" pitchFamily="34" charset="0"/>
                <a:cs typeface="Calibri" panose="020F0502020204030204" pitchFamily="34" charset="0"/>
              </a:rPr>
              <a:t>Senior Health Care Waste Management Specialist / HECAF</a:t>
            </a:r>
            <a:endParaRPr lang="en-US"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316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274638"/>
            <a:ext cx="9762067" cy="1143000"/>
          </a:xfrm>
        </p:spPr>
        <p:txBody>
          <a:bodyPr>
            <a:noAutofit/>
          </a:bodyPr>
          <a:lstStyle/>
          <a:p>
            <a:r>
              <a:rPr lang="en-GB" sz="3600" b="1" dirty="0">
                <a:solidFill>
                  <a:srgbClr val="FF0000"/>
                </a:solidFill>
                <a:latin typeface="+mn-lt"/>
              </a:rPr>
              <a:t>International guidance </a:t>
            </a:r>
            <a:r>
              <a:rPr lang="en-GB" sz="3600" b="1" dirty="0" smtClean="0">
                <a:solidFill>
                  <a:srgbClr val="FF0000"/>
                </a:solidFill>
                <a:latin typeface="+mn-lt"/>
              </a:rPr>
              <a:t>on </a:t>
            </a:r>
            <a:r>
              <a:rPr lang="en-GB" sz="3600" b="1" dirty="0">
                <a:solidFill>
                  <a:srgbClr val="FF0000"/>
                </a:solidFill>
                <a:latin typeface="+mn-lt"/>
              </a:rPr>
              <a:t>waste treatment technologies</a:t>
            </a:r>
          </a:p>
        </p:txBody>
      </p:sp>
      <p:sp>
        <p:nvSpPr>
          <p:cNvPr id="3" name="Subtitle 2"/>
          <p:cNvSpPr>
            <a:spLocks noGrp="1"/>
          </p:cNvSpPr>
          <p:nvPr>
            <p:ph idx="1"/>
          </p:nvPr>
        </p:nvSpPr>
        <p:spPr>
          <a:xfrm>
            <a:off x="1991544" y="1584637"/>
            <a:ext cx="8229600" cy="5256584"/>
          </a:xfrm>
        </p:spPr>
        <p:txBody>
          <a:bodyPr>
            <a:noAutofit/>
          </a:bodyPr>
          <a:lstStyle/>
          <a:p>
            <a:pPr marL="0" indent="0">
              <a:buNone/>
            </a:pPr>
            <a:r>
              <a:rPr lang="en-GB" sz="2500" u="sng" dirty="0"/>
              <a:t>World Health Organisation</a:t>
            </a:r>
          </a:p>
          <a:p>
            <a:r>
              <a:rPr lang="en-GB" sz="2400" dirty="0"/>
              <a:t>2004 policy: scale up steam-based treatment </a:t>
            </a:r>
          </a:p>
          <a:p>
            <a:r>
              <a:rPr lang="en-GB" sz="2400" dirty="0"/>
              <a:t>Blue Book Second edition, in press: priority for non-incineration </a:t>
            </a:r>
          </a:p>
          <a:p>
            <a:pPr marL="0" indent="0">
              <a:buNone/>
            </a:pPr>
            <a:r>
              <a:rPr lang="en-GB" sz="2500" u="sng" dirty="0"/>
              <a:t>Stockholm Convention: </a:t>
            </a:r>
          </a:p>
          <a:p>
            <a:r>
              <a:rPr lang="en-GB" sz="2400" dirty="0"/>
              <a:t>waste incinerators are specifically identified as potential sources of highly toxic dioxins and furans. </a:t>
            </a:r>
          </a:p>
          <a:p>
            <a:r>
              <a:rPr lang="en-GB" sz="2400" dirty="0"/>
              <a:t>guidelines on medical waste states that “priority consideration should be given to alternative processes” that do not generate dioxins and furans</a:t>
            </a:r>
          </a:p>
          <a:p>
            <a:pPr marL="0" indent="0">
              <a:buNone/>
            </a:pPr>
            <a:r>
              <a:rPr lang="en-GB" sz="2500" u="sng" dirty="0"/>
              <a:t>Basel Convention: </a:t>
            </a:r>
          </a:p>
          <a:p>
            <a:r>
              <a:rPr lang="en-GB" sz="2400" dirty="0"/>
              <a:t>2003 Guidance: prefer steam based treatment </a:t>
            </a:r>
          </a:p>
          <a:p>
            <a:pPr marL="0" indent="0">
              <a:buNone/>
            </a:pPr>
            <a:endParaRPr lang="en-GB" sz="1800" dirty="0"/>
          </a:p>
          <a:p>
            <a:pPr marL="0" indent="0">
              <a:buNone/>
            </a:pPr>
            <a:endParaRPr lang="en-GB" sz="1800" dirty="0"/>
          </a:p>
          <a:p>
            <a:pPr marL="0" indent="0">
              <a:buNone/>
            </a:pPr>
            <a:endParaRPr lang="en-GB" sz="1200" dirty="0"/>
          </a:p>
        </p:txBody>
      </p:sp>
      <p:pic>
        <p:nvPicPr>
          <p:cNvPr id="3074" name="Picture 2" descr="D:\HCWH 2011\Logos, letterhead etc\HCWH logos\HCWHlogo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3802" y="5373216"/>
            <a:ext cx="1424198" cy="148478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E730EEC7-F7D1-42DE-906E-BFF7BDFE6872}" type="datetime1">
              <a:rPr lang="en-US" smtClean="0"/>
              <a:t>12/11/2019</a:t>
            </a:fld>
            <a:endParaRPr lang="en-US"/>
          </a:p>
        </p:txBody>
      </p:sp>
      <p:sp>
        <p:nvSpPr>
          <p:cNvPr id="5" name="Footer Placeholder 4"/>
          <p:cNvSpPr>
            <a:spLocks noGrp="1"/>
          </p:cNvSpPr>
          <p:nvPr>
            <p:ph type="ftr" sz="quarter" idx="11"/>
          </p:nvPr>
        </p:nvSpPr>
        <p:spPr/>
        <p:txBody>
          <a:bodyPr/>
          <a:lstStyle/>
          <a:p>
            <a:r>
              <a:rPr lang="en-US" smtClean="0"/>
              <a:t>National workshop on IHCWM &amp; WASH in HCF_Mahesh Nakarmi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10</a:t>
            </a:fld>
            <a:endParaRPr lang="en-US" dirty="0"/>
          </a:p>
        </p:txBody>
      </p:sp>
    </p:spTree>
    <p:extLst>
      <p:ext uri="{BB962C8B-B14F-4D97-AF65-F5344CB8AC3E}">
        <p14:creationId xmlns:p14="http://schemas.microsoft.com/office/powerpoint/2010/main" val="63745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93800" y="152400"/>
            <a:ext cx="7433734" cy="804334"/>
          </a:xfrm>
        </p:spPr>
        <p:txBody>
          <a:bodyPr>
            <a:normAutofit/>
          </a:bodyPr>
          <a:lstStyle/>
          <a:p>
            <a:r>
              <a:rPr altLang="en-US" sz="3600" b="1" dirty="0" smtClean="0">
                <a:solidFill>
                  <a:srgbClr val="FF0000"/>
                </a:solidFill>
                <a:latin typeface="+mn-lt"/>
              </a:rPr>
              <a:t>Healthcare </a:t>
            </a:r>
            <a:r>
              <a:rPr lang="en-US" altLang="en-US" sz="3600" b="1" dirty="0" smtClean="0">
                <a:solidFill>
                  <a:srgbClr val="FF0000"/>
                </a:solidFill>
                <a:latin typeface="+mn-lt"/>
              </a:rPr>
              <a:t>w</a:t>
            </a:r>
            <a:r>
              <a:rPr altLang="en-US" sz="3600" b="1" dirty="0" smtClean="0">
                <a:solidFill>
                  <a:srgbClr val="FF0000"/>
                </a:solidFill>
                <a:latin typeface="+mn-lt"/>
              </a:rPr>
              <a:t>aste</a:t>
            </a:r>
            <a:r>
              <a:rPr lang="en-US" altLang="en-US" sz="3600" b="1" dirty="0" smtClean="0">
                <a:solidFill>
                  <a:srgbClr val="FF0000"/>
                </a:solidFill>
                <a:latin typeface="+mn-lt"/>
              </a:rPr>
              <a:t> treatment </a:t>
            </a:r>
            <a:r>
              <a:rPr lang="en-US" altLang="en-US" sz="3600" b="1" dirty="0">
                <a:solidFill>
                  <a:srgbClr val="FF0000"/>
                </a:solidFill>
                <a:latin typeface="+mn-lt"/>
              </a:rPr>
              <a:t>p</a:t>
            </a:r>
            <a:r>
              <a:rPr lang="en-US" altLang="en-US" sz="3600" b="1" dirty="0" smtClean="0">
                <a:solidFill>
                  <a:srgbClr val="FF0000"/>
                </a:solidFill>
                <a:latin typeface="+mn-lt"/>
              </a:rPr>
              <a:t>rocess</a:t>
            </a:r>
            <a:endParaRPr altLang="en-US" sz="3600" b="1" dirty="0" smtClean="0">
              <a:solidFill>
                <a:srgbClr val="FF0000"/>
              </a:solidFill>
              <a:latin typeface="+mn-lt"/>
            </a:endParaRPr>
          </a:p>
        </p:txBody>
      </p:sp>
      <p:sp>
        <p:nvSpPr>
          <p:cNvPr id="19459" name="Content Placeholder 2"/>
          <p:cNvSpPr>
            <a:spLocks noGrp="1"/>
          </p:cNvSpPr>
          <p:nvPr>
            <p:ph idx="1"/>
          </p:nvPr>
        </p:nvSpPr>
        <p:spPr>
          <a:xfrm>
            <a:off x="1312333" y="956734"/>
            <a:ext cx="9660467" cy="3725333"/>
          </a:xfrm>
        </p:spPr>
        <p:txBody>
          <a:bodyPr>
            <a:noAutofit/>
          </a:bodyPr>
          <a:lstStyle/>
          <a:p>
            <a:pPr>
              <a:spcAft>
                <a:spcPts val="1200"/>
              </a:spcAft>
              <a:buFont typeface="Arial" charset="0"/>
              <a:buChar char="•"/>
              <a:defRPr/>
            </a:pPr>
            <a:r>
              <a:rPr b="1" dirty="0"/>
              <a:t>Five basic processes are used for the treatment of hazardous healthcare wastes, particularly sharps, infectious and pathological waste:</a:t>
            </a:r>
          </a:p>
          <a:p>
            <a:pPr lvl="1">
              <a:buFont typeface="Arial" charset="0"/>
              <a:buChar char="–"/>
              <a:defRPr/>
            </a:pPr>
            <a:r>
              <a:rPr sz="2800" b="1" dirty="0"/>
              <a:t>Thermal</a:t>
            </a:r>
          </a:p>
          <a:p>
            <a:pPr lvl="1">
              <a:buFont typeface="Arial" charset="0"/>
              <a:buChar char="–"/>
              <a:defRPr/>
            </a:pPr>
            <a:r>
              <a:rPr sz="2800" b="1" dirty="0"/>
              <a:t>Chemical </a:t>
            </a:r>
          </a:p>
          <a:p>
            <a:pPr lvl="1">
              <a:buFont typeface="Arial" charset="0"/>
              <a:buChar char="–"/>
              <a:defRPr/>
            </a:pPr>
            <a:r>
              <a:rPr sz="2800" b="1" dirty="0"/>
              <a:t>Irradiation</a:t>
            </a:r>
          </a:p>
          <a:p>
            <a:pPr lvl="1">
              <a:buFont typeface="Arial" charset="0"/>
              <a:buChar char="–"/>
              <a:defRPr/>
            </a:pPr>
            <a:r>
              <a:rPr sz="2800" b="1" dirty="0"/>
              <a:t>Biological</a:t>
            </a:r>
          </a:p>
          <a:p>
            <a:pPr lvl="1">
              <a:buFont typeface="Arial" charset="0"/>
              <a:buChar char="–"/>
              <a:defRPr/>
            </a:pPr>
            <a:r>
              <a:rPr sz="2800" b="1" dirty="0"/>
              <a:t>Mechanical (used to supplement the other processes)</a:t>
            </a:r>
          </a:p>
        </p:txBody>
      </p:sp>
      <p:sp>
        <p:nvSpPr>
          <p:cNvPr id="2" name="Date Placeholder 1"/>
          <p:cNvSpPr>
            <a:spLocks noGrp="1"/>
          </p:cNvSpPr>
          <p:nvPr>
            <p:ph type="dt" sz="half" idx="10"/>
          </p:nvPr>
        </p:nvSpPr>
        <p:spPr/>
        <p:txBody>
          <a:bodyPr/>
          <a:lstStyle/>
          <a:p>
            <a:fld id="{CFA0CD35-8A11-4B1F-B220-386ED4490A1D}"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11</a:t>
            </a:fld>
            <a:endParaRPr lang="en-US" dirty="0"/>
          </a:p>
        </p:txBody>
      </p:sp>
    </p:spTree>
    <p:extLst>
      <p:ext uri="{BB962C8B-B14F-4D97-AF65-F5344CB8AC3E}">
        <p14:creationId xmlns:p14="http://schemas.microsoft.com/office/powerpoint/2010/main" val="238543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36867" y="0"/>
            <a:ext cx="8229600" cy="719667"/>
          </a:xfrm>
        </p:spPr>
        <p:txBody>
          <a:bodyPr>
            <a:normAutofit/>
          </a:bodyPr>
          <a:lstStyle/>
          <a:p>
            <a:r>
              <a:rPr altLang="en-US" sz="3600" b="1" dirty="0" smtClean="0">
                <a:solidFill>
                  <a:srgbClr val="FF0000"/>
                </a:solidFill>
                <a:latin typeface="+mn-lt"/>
              </a:rPr>
              <a:t>Thermal Treatment Processes</a:t>
            </a:r>
          </a:p>
        </p:txBody>
      </p:sp>
      <p:sp>
        <p:nvSpPr>
          <p:cNvPr id="20483" name="Content Placeholder 2"/>
          <p:cNvSpPr>
            <a:spLocks noGrp="1"/>
          </p:cNvSpPr>
          <p:nvPr>
            <p:ph idx="1"/>
          </p:nvPr>
        </p:nvSpPr>
        <p:spPr>
          <a:xfrm>
            <a:off x="1720795" y="939801"/>
            <a:ext cx="8305800" cy="4221163"/>
          </a:xfrm>
        </p:spPr>
        <p:txBody>
          <a:bodyPr>
            <a:normAutofit/>
          </a:bodyPr>
          <a:lstStyle/>
          <a:p>
            <a:pPr>
              <a:spcBef>
                <a:spcPct val="0"/>
              </a:spcBef>
              <a:spcAft>
                <a:spcPts val="1800"/>
              </a:spcAft>
              <a:buFont typeface="Arial" charset="0"/>
              <a:buChar char="•"/>
              <a:defRPr/>
            </a:pPr>
            <a:r>
              <a:rPr sz="3200" dirty="0"/>
              <a:t>Rely on heat to destroy pathogens</a:t>
            </a:r>
          </a:p>
          <a:p>
            <a:pPr>
              <a:spcBef>
                <a:spcPct val="0"/>
              </a:spcBef>
              <a:spcAft>
                <a:spcPts val="1800"/>
              </a:spcAft>
              <a:buFont typeface="Arial" charset="0"/>
              <a:buChar char="•"/>
              <a:defRPr/>
            </a:pPr>
            <a:r>
              <a:rPr sz="3200" dirty="0"/>
              <a:t>Divided into two types:</a:t>
            </a:r>
          </a:p>
          <a:p>
            <a:pPr lvl="1">
              <a:spcBef>
                <a:spcPct val="0"/>
              </a:spcBef>
              <a:spcAft>
                <a:spcPts val="1800"/>
              </a:spcAft>
              <a:buFont typeface="Arial" charset="0"/>
              <a:buChar char="–"/>
              <a:defRPr/>
            </a:pPr>
            <a:r>
              <a:rPr dirty="0"/>
              <a:t>High-heat thermal systems</a:t>
            </a:r>
            <a:br>
              <a:rPr dirty="0"/>
            </a:br>
            <a:r>
              <a:rPr dirty="0"/>
              <a:t>which involve combustion and/or pyrolysis of healthcare waste</a:t>
            </a:r>
          </a:p>
          <a:p>
            <a:pPr lvl="1">
              <a:spcBef>
                <a:spcPct val="0"/>
              </a:spcBef>
              <a:spcAft>
                <a:spcPts val="1800"/>
              </a:spcAft>
              <a:buFont typeface="Arial" charset="0"/>
              <a:buChar char="–"/>
              <a:defRPr/>
            </a:pPr>
            <a:r>
              <a:rPr dirty="0"/>
              <a:t>Low-heat thermal systems</a:t>
            </a:r>
            <a:br>
              <a:rPr dirty="0"/>
            </a:br>
            <a:r>
              <a:rPr dirty="0"/>
              <a:t>also called non-burn or non-incineration treatment technologies </a:t>
            </a:r>
          </a:p>
        </p:txBody>
      </p:sp>
      <p:sp>
        <p:nvSpPr>
          <p:cNvPr id="2" name="Date Placeholder 1"/>
          <p:cNvSpPr>
            <a:spLocks noGrp="1"/>
          </p:cNvSpPr>
          <p:nvPr>
            <p:ph type="dt" sz="half" idx="10"/>
          </p:nvPr>
        </p:nvSpPr>
        <p:spPr/>
        <p:txBody>
          <a:bodyPr/>
          <a:lstStyle/>
          <a:p>
            <a:fld id="{AC9AB344-501E-46D9-AD96-513781EDC670}"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12</a:t>
            </a:fld>
            <a:endParaRPr lang="en-US" dirty="0"/>
          </a:p>
        </p:txBody>
      </p:sp>
    </p:spTree>
    <p:extLst>
      <p:ext uri="{BB962C8B-B14F-4D97-AF65-F5344CB8AC3E}">
        <p14:creationId xmlns:p14="http://schemas.microsoft.com/office/powerpoint/2010/main" val="77848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461" y="156105"/>
            <a:ext cx="8496944" cy="732895"/>
          </a:xfrm>
        </p:spPr>
        <p:txBody>
          <a:bodyPr>
            <a:normAutofit/>
          </a:bodyPr>
          <a:lstStyle/>
          <a:p>
            <a:r>
              <a:rPr lang="en-GB" sz="3600" b="1" dirty="0" smtClean="0">
                <a:solidFill>
                  <a:srgbClr val="FF0000"/>
                </a:solidFill>
                <a:latin typeface="+mn-lt"/>
              </a:rPr>
              <a:t>European definition of incineration</a:t>
            </a:r>
            <a:endParaRPr lang="en-GB" sz="3600" b="1" dirty="0">
              <a:solidFill>
                <a:srgbClr val="FF0000"/>
              </a:solidFill>
              <a:latin typeface="+mn-lt"/>
            </a:endParaRPr>
          </a:p>
        </p:txBody>
      </p:sp>
      <p:sp>
        <p:nvSpPr>
          <p:cNvPr id="3" name="Subtitle 2"/>
          <p:cNvSpPr>
            <a:spLocks noGrp="1"/>
          </p:cNvSpPr>
          <p:nvPr>
            <p:ph idx="1"/>
          </p:nvPr>
        </p:nvSpPr>
        <p:spPr>
          <a:xfrm>
            <a:off x="1161727" y="956733"/>
            <a:ext cx="9040605" cy="4154016"/>
          </a:xfrm>
        </p:spPr>
        <p:txBody>
          <a:bodyPr>
            <a:noAutofit/>
          </a:bodyPr>
          <a:lstStyle/>
          <a:p>
            <a:pPr marL="0" indent="0">
              <a:buNone/>
            </a:pPr>
            <a:r>
              <a:rPr lang="en-GB" dirty="0"/>
              <a:t>‘</a:t>
            </a:r>
            <a:r>
              <a:rPr lang="en-GB" b="1" dirty="0"/>
              <a:t>incineration plant</a:t>
            </a:r>
            <a:r>
              <a:rPr lang="en-GB" dirty="0"/>
              <a:t>’ means any stationary or mobile technical unit and equipment dedicated to the thermal treatment of wastes with or without recovery of the combustion heat generated. This </a:t>
            </a:r>
            <a:r>
              <a:rPr lang="en-GB" b="1" u="sng" dirty="0"/>
              <a:t>includes the incineration by oxidation of waste as well as other thermal treatment processes such as pyrolysis, gasification or plasma processes </a:t>
            </a:r>
            <a:r>
              <a:rPr lang="en-GB" dirty="0"/>
              <a:t>in so far as the substances resulting from the treatment are subsequently incinerated.</a:t>
            </a:r>
          </a:p>
          <a:p>
            <a:pPr marL="0" indent="0">
              <a:buNone/>
            </a:pPr>
            <a:endParaRPr lang="en-GB" sz="800" dirty="0"/>
          </a:p>
          <a:p>
            <a:pPr marL="0" indent="0">
              <a:buNone/>
            </a:pPr>
            <a:r>
              <a:rPr lang="en-GB" sz="1800" dirty="0"/>
              <a:t>DIRECTIVE 2000/76/EC OF THE EUROPEAN PARLIAMENT </a:t>
            </a:r>
          </a:p>
          <a:p>
            <a:pPr marL="0" indent="0">
              <a:buNone/>
            </a:pPr>
            <a:r>
              <a:rPr lang="en-GB" sz="1800" dirty="0"/>
              <a:t>AND OF THE COUNCIL of 4 December 2000 </a:t>
            </a:r>
          </a:p>
          <a:p>
            <a:pPr marL="0" indent="0">
              <a:buNone/>
            </a:pPr>
            <a:r>
              <a:rPr lang="en-GB" sz="1800" dirty="0"/>
              <a:t>on the incineration of waste</a:t>
            </a:r>
          </a:p>
        </p:txBody>
      </p:sp>
      <p:pic>
        <p:nvPicPr>
          <p:cNvPr id="3074" name="Picture 2" descr="D:\HCWH 2011\Logos, letterhead etc\HCWH logos\HCWHlogo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3802" y="5373216"/>
            <a:ext cx="1424198" cy="148478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C98C1275-E96D-4785-AA55-AFCFAA109F5F}" type="datetime1">
              <a:rPr lang="en-US" smtClean="0"/>
              <a:t>12/11/2019</a:t>
            </a:fld>
            <a:endParaRPr lang="en-US"/>
          </a:p>
        </p:txBody>
      </p:sp>
      <p:sp>
        <p:nvSpPr>
          <p:cNvPr id="5" name="Footer Placeholder 4"/>
          <p:cNvSpPr>
            <a:spLocks noGrp="1"/>
          </p:cNvSpPr>
          <p:nvPr>
            <p:ph type="ftr" sz="quarter" idx="11"/>
          </p:nvPr>
        </p:nvSpPr>
        <p:spPr/>
        <p:txBody>
          <a:bodyPr/>
          <a:lstStyle/>
          <a:p>
            <a:r>
              <a:rPr lang="en-US" smtClean="0"/>
              <a:t>National workshop on IHCWM &amp; WASH in HCF_Mahesh Nakarmi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13</a:t>
            </a:fld>
            <a:endParaRPr lang="en-US" dirty="0"/>
          </a:p>
        </p:txBody>
      </p:sp>
    </p:spTree>
    <p:extLst>
      <p:ext uri="{BB962C8B-B14F-4D97-AF65-F5344CB8AC3E}">
        <p14:creationId xmlns:p14="http://schemas.microsoft.com/office/powerpoint/2010/main" val="160619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1436867" y="965201"/>
            <a:ext cx="4033838" cy="4525963"/>
          </a:xfrm>
        </p:spPr>
        <p:txBody>
          <a:bodyPr/>
          <a:lstStyle/>
          <a:p>
            <a:pPr eaLnBrk="1" hangingPunct="1"/>
            <a:r>
              <a:rPr lang="en-US" b="1" dirty="0"/>
              <a:t>Rotary kiln</a:t>
            </a:r>
          </a:p>
          <a:p>
            <a:pPr eaLnBrk="1" hangingPunct="1"/>
            <a:r>
              <a:rPr lang="en-US" b="1" dirty="0"/>
              <a:t>Fixed hearth</a:t>
            </a:r>
          </a:p>
          <a:p>
            <a:pPr eaLnBrk="1" hangingPunct="1"/>
            <a:r>
              <a:rPr lang="en-US" b="1" dirty="0"/>
              <a:t>Liquid injection</a:t>
            </a:r>
          </a:p>
          <a:p>
            <a:pPr eaLnBrk="1" hangingPunct="1"/>
            <a:r>
              <a:rPr lang="en-US" b="1" dirty="0"/>
              <a:t>Cement and lime kilns</a:t>
            </a:r>
          </a:p>
          <a:p>
            <a:pPr eaLnBrk="1" hangingPunct="1"/>
            <a:r>
              <a:rPr lang="en-US" b="1" dirty="0"/>
              <a:t>Fluidized bed</a:t>
            </a:r>
          </a:p>
          <a:p>
            <a:pPr eaLnBrk="1" hangingPunct="1"/>
            <a:r>
              <a:rPr lang="en-US" b="1" dirty="0"/>
              <a:t>Boiler systems</a:t>
            </a:r>
          </a:p>
          <a:p>
            <a:pPr eaLnBrk="1" hangingPunct="1"/>
            <a:r>
              <a:rPr lang="en-US" b="1" dirty="0"/>
              <a:t>Oxygen enriched</a:t>
            </a:r>
          </a:p>
          <a:p>
            <a:pPr eaLnBrk="1" hangingPunct="1"/>
            <a:r>
              <a:rPr lang="en-US" b="1" dirty="0"/>
              <a:t>Infrared</a:t>
            </a:r>
          </a:p>
        </p:txBody>
      </p:sp>
      <p:sp>
        <p:nvSpPr>
          <p:cNvPr id="10244" name="Rectangle 4"/>
          <p:cNvSpPr>
            <a:spLocks noGrp="1" noChangeArrowheads="1"/>
          </p:cNvSpPr>
          <p:nvPr>
            <p:ph type="body" sz="half" idx="2"/>
          </p:nvPr>
        </p:nvSpPr>
        <p:spPr>
          <a:xfrm>
            <a:off x="6096000" y="965201"/>
            <a:ext cx="3962400" cy="4114800"/>
          </a:xfrm>
        </p:spPr>
        <p:txBody>
          <a:bodyPr>
            <a:normAutofit lnSpcReduction="10000"/>
          </a:bodyPr>
          <a:lstStyle/>
          <a:p>
            <a:pPr eaLnBrk="1" hangingPunct="1"/>
            <a:r>
              <a:rPr lang="en-US" b="1" dirty="0"/>
              <a:t>Fume</a:t>
            </a:r>
          </a:p>
          <a:p>
            <a:pPr eaLnBrk="1" hangingPunct="1"/>
            <a:r>
              <a:rPr lang="en-US" b="1" dirty="0"/>
              <a:t>Multiple chamber</a:t>
            </a:r>
          </a:p>
          <a:p>
            <a:pPr eaLnBrk="1" hangingPunct="1"/>
            <a:r>
              <a:rPr lang="en-US" b="1" dirty="0"/>
              <a:t>Multiple hearth</a:t>
            </a:r>
          </a:p>
          <a:p>
            <a:pPr eaLnBrk="1" hangingPunct="1"/>
            <a:r>
              <a:rPr lang="en-US" b="1" dirty="0"/>
              <a:t>Cyclonic</a:t>
            </a:r>
          </a:p>
          <a:p>
            <a:pPr eaLnBrk="1" hangingPunct="1"/>
            <a:r>
              <a:rPr lang="en-US" b="1" dirty="0"/>
              <a:t>Auger combustor</a:t>
            </a:r>
          </a:p>
          <a:p>
            <a:pPr eaLnBrk="1" hangingPunct="1"/>
            <a:r>
              <a:rPr lang="en-US" b="1" dirty="0"/>
              <a:t>Two-stage (starved air)</a:t>
            </a:r>
          </a:p>
          <a:p>
            <a:pPr eaLnBrk="1" hangingPunct="1"/>
            <a:r>
              <a:rPr lang="en-US" b="1" dirty="0"/>
              <a:t>Catalytic</a:t>
            </a:r>
          </a:p>
          <a:p>
            <a:pPr eaLnBrk="1" hangingPunct="1"/>
            <a:r>
              <a:rPr lang="en-US" b="1" dirty="0"/>
              <a:t>Molten salt</a:t>
            </a:r>
          </a:p>
        </p:txBody>
      </p:sp>
      <p:sp>
        <p:nvSpPr>
          <p:cNvPr id="2" name="Date Placeholder 1"/>
          <p:cNvSpPr>
            <a:spLocks noGrp="1"/>
          </p:cNvSpPr>
          <p:nvPr>
            <p:ph type="dt" sz="half" idx="10"/>
          </p:nvPr>
        </p:nvSpPr>
        <p:spPr/>
        <p:txBody>
          <a:bodyPr/>
          <a:lstStyle/>
          <a:p>
            <a:fld id="{CA31A422-8414-4398-9665-8C68771276EE}"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pPr/>
              <a:t>14</a:t>
            </a:fld>
            <a:endParaRPr lang="en-US"/>
          </a:p>
        </p:txBody>
      </p:sp>
      <p:sp>
        <p:nvSpPr>
          <p:cNvPr id="8" name="Title 1"/>
          <p:cNvSpPr txBox="1">
            <a:spLocks/>
          </p:cNvSpPr>
          <p:nvPr/>
        </p:nvSpPr>
        <p:spPr>
          <a:xfrm>
            <a:off x="1220994" y="87514"/>
            <a:ext cx="8496944" cy="7328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Cambria" panose="02040503050406030204" pitchFamily="18" charset="0"/>
                <a:cs typeface="+mj-cs"/>
              </a:defRPr>
            </a:lvl1pPr>
          </a:lstStyle>
          <a:p>
            <a:r>
              <a:rPr lang="en-GB" sz="3600" b="1" dirty="0" smtClean="0">
                <a:solidFill>
                  <a:srgbClr val="FF0000"/>
                </a:solidFill>
                <a:latin typeface="+mn-lt"/>
              </a:rPr>
              <a:t>Types of Incinerators</a:t>
            </a:r>
            <a:endParaRPr lang="en-GB" sz="3600" b="1" dirty="0">
              <a:solidFill>
                <a:srgbClr val="FF0000"/>
              </a:solidFill>
              <a:latin typeface="+mn-lt"/>
            </a:endParaRPr>
          </a:p>
        </p:txBody>
      </p:sp>
    </p:spTree>
    <p:extLst>
      <p:ext uri="{BB962C8B-B14F-4D97-AF65-F5344CB8AC3E}">
        <p14:creationId xmlns:p14="http://schemas.microsoft.com/office/powerpoint/2010/main" val="320210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3552" y="53752"/>
            <a:ext cx="8229600" cy="1143000"/>
          </a:xfrm>
        </p:spPr>
        <p:txBody>
          <a:bodyPr/>
          <a:lstStyle/>
          <a:p>
            <a:r>
              <a:rPr lang="en-GB" dirty="0" smtClean="0"/>
              <a:t>Problems of incineration</a:t>
            </a:r>
            <a:endParaRPr lang="en-GB" dirty="0"/>
          </a:p>
        </p:txBody>
      </p:sp>
      <p:sp>
        <p:nvSpPr>
          <p:cNvPr id="6" name="Content Placeholder 5"/>
          <p:cNvSpPr>
            <a:spLocks noGrp="1"/>
          </p:cNvSpPr>
          <p:nvPr>
            <p:ph sz="half" idx="2"/>
          </p:nvPr>
        </p:nvSpPr>
        <p:spPr>
          <a:xfrm>
            <a:off x="5300116" y="1196752"/>
            <a:ext cx="5367884" cy="5661248"/>
          </a:xfrm>
        </p:spPr>
        <p:txBody>
          <a:bodyPr/>
          <a:lstStyle/>
          <a:p>
            <a:r>
              <a:rPr lang="en-GB" dirty="0" smtClean="0"/>
              <a:t>Emissions of dioxins, furans, other toxics</a:t>
            </a:r>
          </a:p>
          <a:p>
            <a:r>
              <a:rPr lang="en-GB" dirty="0" smtClean="0"/>
              <a:t>High carbon footprint (CO</a:t>
            </a:r>
            <a:r>
              <a:rPr lang="en-GB" baseline="-25000" dirty="0" smtClean="0"/>
              <a:t>2</a:t>
            </a:r>
            <a:r>
              <a:rPr lang="en-GB" dirty="0" smtClean="0"/>
              <a:t> and water vapour)</a:t>
            </a:r>
          </a:p>
          <a:p>
            <a:r>
              <a:rPr lang="en-GB" dirty="0" smtClean="0"/>
              <a:t>Waste of resources</a:t>
            </a:r>
          </a:p>
          <a:p>
            <a:r>
              <a:rPr lang="en-GB" dirty="0" smtClean="0"/>
              <a:t>Very high cost (millions of dollars to meet international standards)</a:t>
            </a:r>
          </a:p>
          <a:p>
            <a:r>
              <a:rPr lang="en-GB" dirty="0" smtClean="0"/>
              <a:t>Cleanest when continuously operated- disincentive for waste reduction</a:t>
            </a:r>
            <a:endParaRPr lang="en-GB" dirty="0"/>
          </a:p>
        </p:txBody>
      </p:sp>
      <p:pic>
        <p:nvPicPr>
          <p:cNvPr id="7" name="Picture 4"/>
          <p:cNvPicPr>
            <a:picLocks noGrp="1" noChangeAspect="1" noChangeArrowheads="1"/>
          </p:cNvPicPr>
          <p:nvPr>
            <p:ph sz="half" idx="1"/>
          </p:nvPr>
        </p:nvPicPr>
        <p:blipFill>
          <a:blip r:embed="rId2" cstate="print"/>
          <a:srcRect/>
          <a:stretch>
            <a:fillRect/>
          </a:stretch>
        </p:blipFill>
        <p:spPr bwMode="auto">
          <a:xfrm>
            <a:off x="368168" y="1471749"/>
            <a:ext cx="4629799" cy="5198415"/>
          </a:xfrm>
          <a:prstGeom prst="rect">
            <a:avLst/>
          </a:prstGeom>
          <a:noFill/>
          <a:ln w="9525">
            <a:noFill/>
            <a:miter lim="800000"/>
            <a:headEnd/>
            <a:tailEnd/>
          </a:ln>
        </p:spPr>
      </p:pic>
      <p:sp>
        <p:nvSpPr>
          <p:cNvPr id="9" name="Curved Left Arrow 8"/>
          <p:cNvSpPr/>
          <p:nvPr/>
        </p:nvSpPr>
        <p:spPr>
          <a:xfrm>
            <a:off x="3004509" y="2929466"/>
            <a:ext cx="864096" cy="859573"/>
          </a:xfrm>
          <a:prstGeom prst="curvedLef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Left Arrow 10"/>
          <p:cNvSpPr/>
          <p:nvPr/>
        </p:nvSpPr>
        <p:spPr>
          <a:xfrm flipH="1">
            <a:off x="1708365" y="2892780"/>
            <a:ext cx="656456" cy="1256299"/>
          </a:xfrm>
          <a:prstGeom prst="curvedLeftArrow">
            <a:avLst>
              <a:gd name="adj1" fmla="val 25000"/>
              <a:gd name="adj2" fmla="val 33407"/>
              <a:gd name="adj3" fmla="val 25000"/>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3319608" y="3773407"/>
            <a:ext cx="952173" cy="375672"/>
          </a:xfrm>
          <a:prstGeom prst="rect">
            <a:avLst/>
          </a:prstGeom>
          <a:noFill/>
        </p:spPr>
        <p:txBody>
          <a:bodyPr wrap="square" rtlCol="0">
            <a:spAutoFit/>
          </a:bodyPr>
          <a:lstStyle/>
          <a:p>
            <a:r>
              <a:rPr lang="en-GB" dirty="0">
                <a:solidFill>
                  <a:srgbClr val="FF0000"/>
                </a:solidFill>
              </a:rPr>
              <a:t>CO</a:t>
            </a:r>
            <a:r>
              <a:rPr lang="en-GB" baseline="-25000" dirty="0">
                <a:solidFill>
                  <a:srgbClr val="FF0000"/>
                </a:solidFill>
              </a:rPr>
              <a:t>2</a:t>
            </a:r>
          </a:p>
        </p:txBody>
      </p:sp>
      <p:sp>
        <p:nvSpPr>
          <p:cNvPr id="14" name="TextBox 13"/>
          <p:cNvSpPr txBox="1"/>
          <p:nvPr/>
        </p:nvSpPr>
        <p:spPr>
          <a:xfrm>
            <a:off x="960780" y="3851569"/>
            <a:ext cx="952173" cy="646331"/>
          </a:xfrm>
          <a:prstGeom prst="rect">
            <a:avLst/>
          </a:prstGeom>
          <a:noFill/>
        </p:spPr>
        <p:txBody>
          <a:bodyPr wrap="square" rtlCol="0">
            <a:spAutoFit/>
          </a:bodyPr>
          <a:lstStyle/>
          <a:p>
            <a:r>
              <a:rPr lang="en-GB" dirty="0">
                <a:solidFill>
                  <a:srgbClr val="FF0000"/>
                </a:solidFill>
              </a:rPr>
              <a:t>Water vapour</a:t>
            </a:r>
          </a:p>
        </p:txBody>
      </p:sp>
      <p:sp>
        <p:nvSpPr>
          <p:cNvPr id="2" name="Date Placeholder 1"/>
          <p:cNvSpPr>
            <a:spLocks noGrp="1"/>
          </p:cNvSpPr>
          <p:nvPr>
            <p:ph type="dt" sz="half" idx="10"/>
          </p:nvPr>
        </p:nvSpPr>
        <p:spPr/>
        <p:txBody>
          <a:bodyPr/>
          <a:lstStyle/>
          <a:p>
            <a:fld id="{7C94D487-6FF1-4333-937C-3E9B11CE32FC}" type="datetime1">
              <a:rPr lang="en-US" smtClean="0"/>
              <a:t>12/11/2019</a:t>
            </a:fld>
            <a:endParaRPr lang="en-US"/>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5" name="Slide Number Placeholder 4"/>
          <p:cNvSpPr>
            <a:spLocks noGrp="1"/>
          </p:cNvSpPr>
          <p:nvPr>
            <p:ph type="sldNum" sz="quarter" idx="12"/>
          </p:nvPr>
        </p:nvSpPr>
        <p:spPr/>
        <p:txBody>
          <a:bodyPr/>
          <a:lstStyle/>
          <a:p>
            <a:fld id="{19D45C30-91B6-4D37-B3EC-98C0C4E45E7F}" type="slidenum">
              <a:rPr lang="en-US" smtClean="0"/>
              <a:t>15</a:t>
            </a:fld>
            <a:endParaRPr lang="en-US" dirty="0"/>
          </a:p>
        </p:txBody>
      </p:sp>
      <p:pic>
        <p:nvPicPr>
          <p:cNvPr id="12" name="Picture 12" descr="smoke stack"/>
          <p:cNvPicPr>
            <a:picLocks noChangeAspect="1" noChangeArrowheads="1"/>
          </p:cNvPicPr>
          <p:nvPr/>
        </p:nvPicPr>
        <p:blipFill>
          <a:blip r:embed="rId3" cstate="screen"/>
          <a:srcRect/>
          <a:stretch>
            <a:fillRect/>
          </a:stretch>
        </p:blipFill>
        <p:spPr bwMode="auto">
          <a:xfrm>
            <a:off x="3112406" y="4149079"/>
            <a:ext cx="1781712" cy="1075313"/>
          </a:xfrm>
          <a:prstGeom prst="rect">
            <a:avLst/>
          </a:prstGeom>
          <a:noFill/>
          <a:ln>
            <a:solidFill>
              <a:schemeClr val="tx1"/>
            </a:solidFill>
          </a:ln>
        </p:spPr>
      </p:pic>
    </p:spTree>
    <p:extLst>
      <p:ext uri="{BB962C8B-B14F-4D97-AF65-F5344CB8AC3E}">
        <p14:creationId xmlns:p14="http://schemas.microsoft.com/office/powerpoint/2010/main" val="880433201"/>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4" name="Picture 2" descr="incin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906000" cy="6934200"/>
          </a:xfrm>
          <a:prstGeom prst="rect">
            <a:avLst/>
          </a:prstGeom>
          <a:solidFill>
            <a:schemeClr val="tx1"/>
          </a:solidFill>
        </p:spPr>
      </p:pic>
      <p:sp>
        <p:nvSpPr>
          <p:cNvPr id="556035" name="Rectangle 3"/>
          <p:cNvSpPr>
            <a:spLocks noGrp="1" noChangeArrowheads="1"/>
          </p:cNvSpPr>
          <p:nvPr>
            <p:ph type="body" idx="1"/>
          </p:nvPr>
        </p:nvSpPr>
        <p:spPr>
          <a:xfrm>
            <a:off x="4390077" y="341843"/>
            <a:ext cx="6023923" cy="2836332"/>
          </a:xfrm>
          <a:noFill/>
          <a:extLst>
            <a:ext uri="{909E8E84-426E-40DD-AFC4-6F175D3DCCD1}">
              <a14:hiddenFill xmlns:a14="http://schemas.microsoft.com/office/drawing/2010/main">
                <a:gradFill rotWithShape="1">
                  <a:gsLst>
                    <a:gs pos="0">
                      <a:schemeClr val="tx1">
                        <a:alpha val="30000"/>
                      </a:schemeClr>
                    </a:gs>
                    <a:gs pos="100000">
                      <a:schemeClr val="tx1">
                        <a:gamma/>
                        <a:shade val="98431"/>
                        <a:invGamma/>
                        <a:alpha val="30000"/>
                      </a:schemeClr>
                    </a:gs>
                  </a:gsLst>
                  <a:lin ang="5400000" scaled="1"/>
                </a:gradFill>
              </a14:hiddenFill>
            </a:ext>
          </a:extLst>
        </p:spPr>
        <p:txBody>
          <a:bodyPr>
            <a:noAutofit/>
          </a:bodyPr>
          <a:lstStyle/>
          <a:p>
            <a:pPr>
              <a:buFontTx/>
              <a:buNone/>
            </a:pPr>
            <a:r>
              <a:rPr lang="en-US" altLang="en-US" dirty="0">
                <a:solidFill>
                  <a:schemeClr val="bg1"/>
                </a:solidFill>
                <a:effectLst>
                  <a:outerShdw blurRad="38100" dist="38100" dir="2700000" algn="tl">
                    <a:srgbClr val="C0C0C0"/>
                  </a:outerShdw>
                </a:effectLst>
              </a:rPr>
              <a:t>   </a:t>
            </a:r>
            <a:r>
              <a:rPr lang="en-US" altLang="en-US" dirty="0">
                <a:solidFill>
                  <a:srgbClr val="FFFF00"/>
                </a:solidFill>
                <a:effectLst>
                  <a:outerShdw blurRad="38100" dist="38100" dir="2700000" algn="tl">
                    <a:srgbClr val="C0C0C0"/>
                  </a:outerShdw>
                </a:effectLst>
              </a:rPr>
              <a:t>In 1995, garbage incinerators and medical waste incinerators were two of the largest sources of dioxin identified by the U.S. Environmental Protection Agency,</a:t>
            </a:r>
            <a:r>
              <a:rPr lang="en-US" altLang="en-US" baseline="30000" dirty="0">
                <a:solidFill>
                  <a:srgbClr val="FFFF00"/>
                </a:solidFill>
                <a:effectLst>
                  <a:outerShdw blurRad="38100" dist="38100" dir="2700000" algn="tl">
                    <a:srgbClr val="C0C0C0"/>
                  </a:outerShdw>
                </a:effectLst>
              </a:rPr>
              <a:t>1</a:t>
            </a:r>
            <a:r>
              <a:rPr lang="en-US" altLang="en-US" dirty="0">
                <a:solidFill>
                  <a:srgbClr val="FFFF00"/>
                </a:solidFill>
                <a:effectLst>
                  <a:outerShdw blurRad="38100" dist="38100" dir="2700000" algn="tl">
                    <a:srgbClr val="C0C0C0"/>
                  </a:outerShdw>
                </a:effectLst>
              </a:rPr>
              <a:t> and medical waste incinerators alone were responsible for 10% of the mercury emissions into the environment according to a US EPA report.</a:t>
            </a:r>
          </a:p>
        </p:txBody>
      </p:sp>
      <p:sp>
        <p:nvSpPr>
          <p:cNvPr id="2" name="Date Placeholder 1"/>
          <p:cNvSpPr>
            <a:spLocks noGrp="1"/>
          </p:cNvSpPr>
          <p:nvPr>
            <p:ph type="dt" sz="half" idx="10"/>
          </p:nvPr>
        </p:nvSpPr>
        <p:spPr/>
        <p:txBody>
          <a:bodyPr/>
          <a:lstStyle/>
          <a:p>
            <a:fld id="{03D88E10-2768-4E60-9744-3B313311A39E}" type="datetime1">
              <a:rPr lang="en-US" smtClean="0"/>
              <a:t>12/11/2019</a:t>
            </a:fld>
            <a:endParaRPr lang="en-US"/>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19D45C30-91B6-4D37-B3EC-98C0C4E45E7F}" type="slidenum">
              <a:rPr lang="en-US" smtClean="0"/>
              <a:t>16</a:t>
            </a:fld>
            <a:endParaRPr lang="en-US" dirty="0"/>
          </a:p>
        </p:txBody>
      </p:sp>
    </p:spTree>
    <p:extLst>
      <p:ext uri="{BB962C8B-B14F-4D97-AF65-F5344CB8AC3E}">
        <p14:creationId xmlns:p14="http://schemas.microsoft.com/office/powerpoint/2010/main" val="395501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228600"/>
            <a:ext cx="8153400" cy="990600"/>
          </a:xfrm>
        </p:spPr>
        <p:txBody>
          <a:bodyPr>
            <a:noAutofit/>
          </a:bodyPr>
          <a:lstStyle/>
          <a:p>
            <a:r>
              <a:rPr lang="en-US" sz="3200" b="1" dirty="0"/>
              <a:t>Decline in Construction of New Medical Waste Incinerators in the U.S.</a:t>
            </a:r>
          </a:p>
        </p:txBody>
      </p:sp>
      <p:sp>
        <p:nvSpPr>
          <p:cNvPr id="6147" name="Rectangle 3"/>
          <p:cNvSpPr>
            <a:spLocks noChangeArrowheads="1"/>
          </p:cNvSpPr>
          <p:nvPr/>
        </p:nvSpPr>
        <p:spPr bwMode="auto">
          <a:xfrm>
            <a:off x="4090988" y="23907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6148" name="Text Box 4"/>
          <p:cNvSpPr txBox="1">
            <a:spLocks noChangeArrowheads="1"/>
          </p:cNvSpPr>
          <p:nvPr/>
        </p:nvSpPr>
        <p:spPr bwMode="auto">
          <a:xfrm>
            <a:off x="2207568" y="5283600"/>
            <a:ext cx="68511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EPA original projection of new medical waste incinerators (without the HMIWI rule) vs. Actual Number of new medical waste incinerators built since the HMIWI rule, as of 2008</a:t>
            </a:r>
          </a:p>
        </p:txBody>
      </p:sp>
      <p:graphicFrame>
        <p:nvGraphicFramePr>
          <p:cNvPr id="6149" name="Object 5"/>
          <p:cNvGraphicFramePr>
            <a:graphicFrameLocks noChangeAspect="1"/>
          </p:cNvGraphicFramePr>
          <p:nvPr/>
        </p:nvGraphicFramePr>
        <p:xfrm>
          <a:off x="2057400" y="1295401"/>
          <a:ext cx="8108950" cy="3971925"/>
        </p:xfrm>
        <a:graphic>
          <a:graphicData uri="http://schemas.openxmlformats.org/presentationml/2006/ole">
            <mc:AlternateContent xmlns:mc="http://schemas.openxmlformats.org/markup-compatibility/2006">
              <mc:Choice xmlns:v="urn:schemas-microsoft-com:vml" Requires="v">
                <p:oleObj spid="_x0000_s6153" name="Chart" r:id="rId4" imgW="3657600" imgH="1790700" progId="Excel.Chart.8">
                  <p:embed/>
                </p:oleObj>
              </mc:Choice>
              <mc:Fallback>
                <p:oleObj name="Chart" r:id="rId4" imgW="3657600" imgH="17907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295401"/>
                        <a:ext cx="810895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2" descr="D:\HCWH 2011\Logos, letterhead etc\HCWH logos\HCWHlogo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4732" y="5301208"/>
            <a:ext cx="1493268" cy="155679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BF03AD4D-4F64-45B8-B677-F7FEB59ED55C}" type="datetime1">
              <a:rPr lang="en-US" smtClean="0"/>
              <a:t>12/11/2019</a:t>
            </a:fld>
            <a:endParaRPr lang="en-US"/>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19D45C30-91B6-4D37-B3EC-98C0C4E45E7F}" type="slidenum">
              <a:rPr lang="en-US" smtClean="0"/>
              <a:t>17</a:t>
            </a:fld>
            <a:endParaRPr lang="en-US" dirty="0"/>
          </a:p>
        </p:txBody>
      </p:sp>
    </p:spTree>
    <p:extLst>
      <p:ext uri="{BB962C8B-B14F-4D97-AF65-F5344CB8AC3E}">
        <p14:creationId xmlns:p14="http://schemas.microsoft.com/office/powerpoint/2010/main" val="632551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l="5066" t="24489" r="2533" b="9796"/>
          <a:stretch>
            <a:fillRect/>
          </a:stretch>
        </p:blipFill>
        <p:spPr bwMode="auto">
          <a:xfrm>
            <a:off x="2057401" y="3276601"/>
            <a:ext cx="36734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l="5066" t="24489" r="2533" b="9796"/>
          <a:stretch>
            <a:fillRect/>
          </a:stretch>
        </p:blipFill>
        <p:spPr bwMode="auto">
          <a:xfrm>
            <a:off x="3886201" y="5257801"/>
            <a:ext cx="40163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l="5066" t="24489" r="2533" b="9796"/>
          <a:stretch>
            <a:fillRect/>
          </a:stretch>
        </p:blipFill>
        <p:spPr bwMode="auto">
          <a:xfrm>
            <a:off x="6477001" y="3384551"/>
            <a:ext cx="3998913"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7"/>
          <p:cNvSpPr>
            <a:spLocks noGrp="1" noChangeArrowheads="1"/>
          </p:cNvSpPr>
          <p:nvPr>
            <p:ph type="title"/>
          </p:nvPr>
        </p:nvSpPr>
        <p:spPr>
          <a:xfrm>
            <a:off x="1524001" y="0"/>
            <a:ext cx="9144000" cy="636588"/>
          </a:xfrm>
          <a:noFill/>
        </p:spPr>
        <p:txBody>
          <a:bodyPr anchor="ctr">
            <a:normAutofit/>
          </a:bodyPr>
          <a:lstStyle/>
          <a:p>
            <a:pPr algn="ctr" eaLnBrk="1" hangingPunct="1"/>
            <a:r>
              <a:rPr lang="en-US" altLang="en-US" sz="2200" dirty="0"/>
              <a:t>Closure of Medical Waste Incinerators in Developed Countries</a:t>
            </a:r>
          </a:p>
        </p:txBody>
      </p:sp>
      <p:sp>
        <p:nvSpPr>
          <p:cNvPr id="30730" name="Text Box 10"/>
          <p:cNvSpPr txBox="1">
            <a:spLocks noChangeArrowheads="1"/>
          </p:cNvSpPr>
          <p:nvPr/>
        </p:nvSpPr>
        <p:spPr bwMode="auto">
          <a:xfrm>
            <a:off x="3581400" y="3200400"/>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None/>
            </a:pPr>
            <a:r>
              <a:rPr lang="en-US" altLang="en-US" b="1" dirty="0"/>
              <a:t>Germany</a:t>
            </a:r>
          </a:p>
        </p:txBody>
      </p:sp>
      <p:sp>
        <p:nvSpPr>
          <p:cNvPr id="30731" name="Text Box 11"/>
          <p:cNvSpPr txBox="1">
            <a:spLocks noChangeArrowheads="1"/>
          </p:cNvSpPr>
          <p:nvPr/>
        </p:nvSpPr>
        <p:spPr bwMode="auto">
          <a:xfrm>
            <a:off x="8213725" y="3214688"/>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None/>
            </a:pPr>
            <a:r>
              <a:rPr lang="en-US" altLang="en-US" b="1" dirty="0"/>
              <a:t>Portugal</a:t>
            </a:r>
          </a:p>
        </p:txBody>
      </p:sp>
      <p:sp>
        <p:nvSpPr>
          <p:cNvPr id="30732" name="Text Box 12"/>
          <p:cNvSpPr txBox="1">
            <a:spLocks noChangeArrowheads="1"/>
          </p:cNvSpPr>
          <p:nvPr/>
        </p:nvSpPr>
        <p:spPr bwMode="auto">
          <a:xfrm>
            <a:off x="5692776" y="5043488"/>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None/>
            </a:pPr>
            <a:r>
              <a:rPr lang="en-US" altLang="en-US" b="1" dirty="0"/>
              <a:t>Ireland</a:t>
            </a:r>
          </a:p>
        </p:txBody>
      </p:sp>
      <p:sp>
        <p:nvSpPr>
          <p:cNvPr id="30736" name="Line 16"/>
          <p:cNvSpPr>
            <a:spLocks noChangeShapeType="1"/>
          </p:cNvSpPr>
          <p:nvPr/>
        </p:nvSpPr>
        <p:spPr bwMode="auto">
          <a:xfrm>
            <a:off x="3076576" y="3590926"/>
            <a:ext cx="1552575" cy="117157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17"/>
          <p:cNvSpPr>
            <a:spLocks noChangeShapeType="1"/>
          </p:cNvSpPr>
          <p:nvPr/>
        </p:nvSpPr>
        <p:spPr bwMode="auto">
          <a:xfrm>
            <a:off x="7829551" y="3838575"/>
            <a:ext cx="1724025" cy="990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Line 18"/>
          <p:cNvSpPr>
            <a:spLocks noChangeShapeType="1"/>
          </p:cNvSpPr>
          <p:nvPr/>
        </p:nvSpPr>
        <p:spPr bwMode="auto">
          <a:xfrm>
            <a:off x="5334001" y="5715000"/>
            <a:ext cx="1685925" cy="8001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21" name="Picture 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133600" y="1066799"/>
            <a:ext cx="3733800" cy="206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400800" y="1066800"/>
            <a:ext cx="4121150" cy="197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8" name="Text Box 8"/>
          <p:cNvSpPr txBox="1">
            <a:spLocks noChangeArrowheads="1"/>
          </p:cNvSpPr>
          <p:nvPr/>
        </p:nvSpPr>
        <p:spPr bwMode="auto">
          <a:xfrm>
            <a:off x="3232151" y="838200"/>
            <a:ext cx="165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None/>
            </a:pPr>
            <a:r>
              <a:rPr lang="en-US" altLang="en-US" b="1" dirty="0"/>
              <a:t>United States</a:t>
            </a:r>
          </a:p>
        </p:txBody>
      </p:sp>
      <p:sp>
        <p:nvSpPr>
          <p:cNvPr id="30729" name="Text Box 9"/>
          <p:cNvSpPr txBox="1">
            <a:spLocks noChangeArrowheads="1"/>
          </p:cNvSpPr>
          <p:nvPr/>
        </p:nvSpPr>
        <p:spPr bwMode="auto">
          <a:xfrm>
            <a:off x="8286751" y="852488"/>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None/>
            </a:pPr>
            <a:r>
              <a:rPr lang="en-US" altLang="en-US" b="1" dirty="0"/>
              <a:t>Canada</a:t>
            </a:r>
          </a:p>
        </p:txBody>
      </p:sp>
      <p:sp>
        <p:nvSpPr>
          <p:cNvPr id="21" name="Line 17"/>
          <p:cNvSpPr>
            <a:spLocks noChangeShapeType="1"/>
          </p:cNvSpPr>
          <p:nvPr/>
        </p:nvSpPr>
        <p:spPr bwMode="auto">
          <a:xfrm>
            <a:off x="7543801" y="1371600"/>
            <a:ext cx="838200" cy="762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7"/>
          <p:cNvSpPr>
            <a:spLocks noChangeShapeType="1"/>
          </p:cNvSpPr>
          <p:nvPr/>
        </p:nvSpPr>
        <p:spPr bwMode="auto">
          <a:xfrm>
            <a:off x="8382000" y="2133600"/>
            <a:ext cx="762000" cy="228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7"/>
          <p:cNvSpPr>
            <a:spLocks noChangeShapeType="1"/>
          </p:cNvSpPr>
          <p:nvPr/>
        </p:nvSpPr>
        <p:spPr bwMode="auto">
          <a:xfrm>
            <a:off x="9144000" y="2362200"/>
            <a:ext cx="838200" cy="152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7"/>
          <p:cNvSpPr>
            <a:spLocks noChangeShapeType="1"/>
          </p:cNvSpPr>
          <p:nvPr/>
        </p:nvSpPr>
        <p:spPr bwMode="auto">
          <a:xfrm>
            <a:off x="3352800" y="1371600"/>
            <a:ext cx="685800" cy="838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7"/>
          <p:cNvSpPr>
            <a:spLocks noChangeShapeType="1"/>
          </p:cNvSpPr>
          <p:nvPr/>
        </p:nvSpPr>
        <p:spPr bwMode="auto">
          <a:xfrm>
            <a:off x="4038600" y="2209800"/>
            <a:ext cx="762000" cy="609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CA29353D-E304-4FEA-BFA4-0CD7FA681AFE}" type="slidenum">
              <a:rPr lang="en-US" smtClean="0"/>
              <a:pPr>
                <a:defRPr/>
              </a:pPr>
              <a:t>18</a:t>
            </a:fld>
            <a:endParaRPr lang="en-US"/>
          </a:p>
        </p:txBody>
      </p:sp>
      <p:sp>
        <p:nvSpPr>
          <p:cNvPr id="3" name="TextBox 2"/>
          <p:cNvSpPr txBox="1"/>
          <p:nvPr/>
        </p:nvSpPr>
        <p:spPr>
          <a:xfrm>
            <a:off x="8496300" y="5918796"/>
            <a:ext cx="2171700" cy="646331"/>
          </a:xfrm>
          <a:prstGeom prst="rect">
            <a:avLst/>
          </a:prstGeom>
          <a:noFill/>
        </p:spPr>
        <p:txBody>
          <a:bodyPr wrap="square" rtlCol="0">
            <a:spAutoFit/>
          </a:bodyPr>
          <a:lstStyle/>
          <a:p>
            <a:r>
              <a:rPr lang="en-GB" dirty="0"/>
              <a:t>Slide courtesy of Dr Jorge Emmanuel</a:t>
            </a:r>
          </a:p>
        </p:txBody>
      </p:sp>
      <p:sp>
        <p:nvSpPr>
          <p:cNvPr id="4" name="Date Placeholder 3"/>
          <p:cNvSpPr>
            <a:spLocks noGrp="1"/>
          </p:cNvSpPr>
          <p:nvPr>
            <p:ph type="dt" sz="half" idx="10"/>
          </p:nvPr>
        </p:nvSpPr>
        <p:spPr/>
        <p:txBody>
          <a:bodyPr/>
          <a:lstStyle/>
          <a:p>
            <a:fld id="{CC70681C-DFAA-4B23-B5B6-ED2361C58E25}" type="datetime1">
              <a:rPr lang="en-US" smtClean="0"/>
              <a:t>12/11/2019</a:t>
            </a:fld>
            <a:endParaRPr lang="en-US"/>
          </a:p>
        </p:txBody>
      </p:sp>
      <p:sp>
        <p:nvSpPr>
          <p:cNvPr id="5" name="Footer Placeholder 4"/>
          <p:cNvSpPr>
            <a:spLocks noGrp="1"/>
          </p:cNvSpPr>
          <p:nvPr>
            <p:ph type="ftr" sz="quarter" idx="11"/>
          </p:nvPr>
        </p:nvSpPr>
        <p:spPr/>
        <p:txBody>
          <a:bodyPr/>
          <a:lstStyle/>
          <a:p>
            <a:r>
              <a:rPr lang="en-US" smtClean="0"/>
              <a:t>National workshop on IHCWM &amp; WASH in HCF_Mahesh Nakarmi</a:t>
            </a:r>
            <a:endParaRPr lang="en-US" dirty="0"/>
          </a:p>
        </p:txBody>
      </p:sp>
    </p:spTree>
    <p:extLst>
      <p:ext uri="{BB962C8B-B14F-4D97-AF65-F5344CB8AC3E}">
        <p14:creationId xmlns:p14="http://schemas.microsoft.com/office/powerpoint/2010/main" val="4231304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733" y="88372"/>
            <a:ext cx="8305800" cy="614362"/>
          </a:xfrm>
        </p:spPr>
        <p:txBody>
          <a:bodyPr>
            <a:normAutofit fontScale="90000"/>
          </a:bodyPr>
          <a:lstStyle/>
          <a:p>
            <a:r>
              <a:rPr lang="en-GB" sz="4000" b="1" dirty="0">
                <a:solidFill>
                  <a:srgbClr val="FF0000"/>
                </a:solidFill>
                <a:latin typeface="+mn-lt"/>
              </a:rPr>
              <a:t>Incineration costs too much for USA</a:t>
            </a:r>
          </a:p>
        </p:txBody>
      </p:sp>
      <p:sp>
        <p:nvSpPr>
          <p:cNvPr id="3" name="Content Placeholder 2"/>
          <p:cNvSpPr>
            <a:spLocks noGrp="1"/>
          </p:cNvSpPr>
          <p:nvPr>
            <p:ph idx="1"/>
          </p:nvPr>
        </p:nvSpPr>
        <p:spPr>
          <a:xfrm>
            <a:off x="973667" y="1047651"/>
            <a:ext cx="8201065" cy="4781128"/>
          </a:xfrm>
        </p:spPr>
        <p:txBody>
          <a:bodyPr>
            <a:noAutofit/>
          </a:bodyPr>
          <a:lstStyle/>
          <a:p>
            <a:pPr marL="0" indent="0">
              <a:buNone/>
            </a:pPr>
            <a:r>
              <a:rPr lang="en-GB" sz="3200" dirty="0">
                <a:latin typeface="+mn-lt"/>
                <a:ea typeface="+mn-ea"/>
              </a:rPr>
              <a:t>Based on the stringency of the HMIWI standards promulgated on October 6, 2009, sources would likely respond to the HMIWI rule by choosing not to construct new HMIWI and </a:t>
            </a:r>
            <a:r>
              <a:rPr lang="en-GB" sz="3200" b="1" u="sng" dirty="0">
                <a:latin typeface="+mn-lt"/>
                <a:ea typeface="+mn-ea"/>
              </a:rPr>
              <a:t>would use alternative waste disposal options rather than incur the costs of compliance</a:t>
            </a:r>
            <a:r>
              <a:rPr lang="en-GB" sz="3200" dirty="0">
                <a:latin typeface="+mn-lt"/>
                <a:ea typeface="+mn-ea"/>
              </a:rPr>
              <a:t>.</a:t>
            </a:r>
          </a:p>
          <a:p>
            <a:pPr marL="0" indent="0">
              <a:buNone/>
            </a:pPr>
            <a:r>
              <a:rPr lang="en-GB" sz="2400" dirty="0" smtClean="0"/>
              <a:t>US </a:t>
            </a:r>
            <a:r>
              <a:rPr lang="en-GB" sz="2400" dirty="0"/>
              <a:t>Environmental Protection Agency Standards of Performance for </a:t>
            </a:r>
          </a:p>
          <a:p>
            <a:pPr marL="0" indent="0">
              <a:buNone/>
            </a:pPr>
            <a:r>
              <a:rPr lang="en-GB" sz="2400" dirty="0"/>
              <a:t>New Stationary Sources and Emissions Guidelines for Existing Sources: Hospital/Medical/Infectious Waste Incinerators. Federal Register </a:t>
            </a:r>
          </a:p>
          <a:p>
            <a:pPr marL="0" indent="0">
              <a:buNone/>
            </a:pPr>
            <a:r>
              <a:rPr lang="en-GB" sz="2400" dirty="0"/>
              <a:t>Vol. 76, No. 64 April 4, 2011, Rules and Regulations, </a:t>
            </a:r>
            <a:r>
              <a:rPr lang="en-GB" sz="2400" dirty="0" err="1"/>
              <a:t>pp</a:t>
            </a:r>
            <a:r>
              <a:rPr lang="en-GB" sz="2400" dirty="0"/>
              <a:t> 18407-18415</a:t>
            </a:r>
          </a:p>
          <a:p>
            <a:endParaRPr lang="en-GB" dirty="0"/>
          </a:p>
        </p:txBody>
      </p:sp>
      <p:pic>
        <p:nvPicPr>
          <p:cNvPr id="4" name="Picture 2" descr="D:\HCWH 2011\Logos, letterhead etc\HCWH logos\HCWHlogo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732" y="5301208"/>
            <a:ext cx="1493268" cy="1556792"/>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FDFAF0BD-E8CC-49D6-B90E-6F778D240317}" type="datetime1">
              <a:rPr lang="en-US" smtClean="0"/>
              <a:t>12/11/2019</a:t>
            </a:fld>
            <a:endParaRPr lang="en-US"/>
          </a:p>
        </p:txBody>
      </p:sp>
      <p:sp>
        <p:nvSpPr>
          <p:cNvPr id="6" name="Footer Placeholder 5"/>
          <p:cNvSpPr>
            <a:spLocks noGrp="1"/>
          </p:cNvSpPr>
          <p:nvPr>
            <p:ph type="ftr" sz="quarter" idx="11"/>
          </p:nvPr>
        </p:nvSpPr>
        <p:spPr/>
        <p:txBody>
          <a:bodyPr/>
          <a:lstStyle/>
          <a:p>
            <a:r>
              <a:rPr lang="en-US" smtClean="0"/>
              <a:t>National workshop on IHCWM &amp; WASH in HCF_Mahesh Nakarmi</a:t>
            </a:r>
            <a:endParaRPr lang="en-US" dirty="0"/>
          </a:p>
        </p:txBody>
      </p:sp>
      <p:sp>
        <p:nvSpPr>
          <p:cNvPr id="7" name="Slide Number Placeholder 6"/>
          <p:cNvSpPr>
            <a:spLocks noGrp="1"/>
          </p:cNvSpPr>
          <p:nvPr>
            <p:ph type="sldNum" sz="quarter" idx="12"/>
          </p:nvPr>
        </p:nvSpPr>
        <p:spPr/>
        <p:txBody>
          <a:bodyPr/>
          <a:lstStyle/>
          <a:p>
            <a:fld id="{19D45C30-91B6-4D37-B3EC-98C0C4E45E7F}" type="slidenum">
              <a:rPr lang="en-US" smtClean="0"/>
              <a:t>19</a:t>
            </a:fld>
            <a:endParaRPr lang="en-US" dirty="0"/>
          </a:p>
        </p:txBody>
      </p:sp>
    </p:spTree>
    <p:extLst>
      <p:ext uri="{BB962C8B-B14F-4D97-AF65-F5344CB8AC3E}">
        <p14:creationId xmlns:p14="http://schemas.microsoft.com/office/powerpoint/2010/main" val="103762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606" y="119338"/>
            <a:ext cx="10515600" cy="896293"/>
          </a:xfrm>
        </p:spPr>
        <p:txBody>
          <a:bodyPr/>
          <a:lstStyle/>
          <a:p>
            <a:r>
              <a:rPr lang="en-US" b="1" dirty="0" smtClean="0">
                <a:solidFill>
                  <a:srgbClr val="FF0000"/>
                </a:solidFill>
                <a:latin typeface="+mn-lt"/>
              </a:rPr>
              <a:t>WHO - Categories of HCW</a:t>
            </a:r>
            <a:endParaRPr lang="en-US" b="1" dirty="0">
              <a:solidFill>
                <a:srgbClr val="FF0000"/>
              </a:solidFill>
              <a:latin typeface="+mn-lt"/>
            </a:endParaRPr>
          </a:p>
        </p:txBody>
      </p:sp>
      <p:sp>
        <p:nvSpPr>
          <p:cNvPr id="4" name="Date Placeholder 3"/>
          <p:cNvSpPr>
            <a:spLocks noGrp="1"/>
          </p:cNvSpPr>
          <p:nvPr>
            <p:ph type="dt" sz="half" idx="10"/>
          </p:nvPr>
        </p:nvSpPr>
        <p:spPr/>
        <p:txBody>
          <a:bodyPr/>
          <a:lstStyle/>
          <a:p>
            <a:fld id="{38EFF919-0A29-46CA-9A9D-E5AF2B6B456D}" type="datetime1">
              <a:rPr lang="en-US" smtClean="0"/>
              <a:t>12/11/2019</a:t>
            </a:fld>
            <a:endParaRPr lang="en-US"/>
          </a:p>
        </p:txBody>
      </p:sp>
      <p:sp>
        <p:nvSpPr>
          <p:cNvPr id="5" name="Footer Placeholder 4"/>
          <p:cNvSpPr>
            <a:spLocks noGrp="1"/>
          </p:cNvSpPr>
          <p:nvPr>
            <p:ph type="ftr" sz="quarter" idx="11"/>
          </p:nvPr>
        </p:nvSpPr>
        <p:spPr/>
        <p:txBody>
          <a:bodyPr/>
          <a:lstStyle/>
          <a:p>
            <a:r>
              <a:rPr lang="en-US" smtClean="0"/>
              <a:t>National workshop on IHCWM &amp; WASH in HCF_Mahesh Nakarmi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2</a:t>
            </a:fld>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9603" y="1015631"/>
            <a:ext cx="8812794" cy="5458022"/>
          </a:xfrm>
        </p:spPr>
      </p:pic>
    </p:spTree>
    <p:extLst>
      <p:ext uri="{BB962C8B-B14F-4D97-AF65-F5344CB8AC3E}">
        <p14:creationId xmlns:p14="http://schemas.microsoft.com/office/powerpoint/2010/main" val="270123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304800"/>
            <a:ext cx="9144000" cy="1143000"/>
          </a:xfrm>
        </p:spPr>
        <p:txBody>
          <a:bodyPr/>
          <a:lstStyle/>
          <a:p>
            <a:r>
              <a:rPr altLang="en-US" sz="3200"/>
              <a:t>Examples of Treatment Technologies</a:t>
            </a:r>
            <a:br>
              <a:rPr altLang="en-US" sz="3200"/>
            </a:br>
            <a:r>
              <a:rPr altLang="en-US" sz="3200"/>
              <a:t>That Do Not Generate Dioxins/Furans</a:t>
            </a:r>
          </a:p>
        </p:txBody>
      </p:sp>
      <p:sp>
        <p:nvSpPr>
          <p:cNvPr id="30723" name="Rectangle 3"/>
          <p:cNvSpPr>
            <a:spLocks noGrp="1" noChangeArrowheads="1"/>
          </p:cNvSpPr>
          <p:nvPr>
            <p:ph idx="1"/>
          </p:nvPr>
        </p:nvSpPr>
        <p:spPr>
          <a:xfrm>
            <a:off x="2209800" y="1600200"/>
            <a:ext cx="8153400" cy="4800600"/>
          </a:xfrm>
        </p:spPr>
        <p:txBody>
          <a:bodyPr/>
          <a:lstStyle/>
          <a:p>
            <a:pPr>
              <a:buFont typeface="Arial" charset="0"/>
              <a:buChar char="•"/>
              <a:defRPr/>
            </a:pPr>
            <a:r>
              <a:rPr dirty="0" smtClean="0"/>
              <a:t>Non-Burn Thermal Technologies</a:t>
            </a:r>
          </a:p>
          <a:p>
            <a:pPr marL="1027113" lvl="1" indent="-398463">
              <a:buFont typeface="Arial" charset="0"/>
              <a:buChar char="–"/>
              <a:defRPr/>
            </a:pPr>
            <a:r>
              <a:rPr dirty="0" smtClean="0"/>
              <a:t>Autoclaves </a:t>
            </a:r>
          </a:p>
          <a:p>
            <a:pPr marL="1027113" lvl="1" indent="-398463">
              <a:buFont typeface="Arial" charset="0"/>
              <a:buChar char="–"/>
              <a:defRPr/>
            </a:pPr>
            <a:r>
              <a:rPr dirty="0" smtClean="0"/>
              <a:t>Hybrid Steam Systems</a:t>
            </a:r>
          </a:p>
          <a:p>
            <a:pPr marL="1027113" lvl="1" indent="-398463">
              <a:buFont typeface="Arial" charset="0"/>
              <a:buChar char="–"/>
              <a:defRPr/>
            </a:pPr>
            <a:r>
              <a:rPr dirty="0" smtClean="0"/>
              <a:t>Microwave Units</a:t>
            </a:r>
          </a:p>
          <a:p>
            <a:pPr marL="1027113" lvl="1" indent="-398463">
              <a:buFont typeface="Arial" charset="0"/>
              <a:buChar char="–"/>
              <a:defRPr/>
            </a:pPr>
            <a:r>
              <a:rPr dirty="0" smtClean="0"/>
              <a:t>Frictional Heat Treatment</a:t>
            </a:r>
          </a:p>
          <a:p>
            <a:pPr marL="1027113" lvl="1" indent="-398463">
              <a:buFont typeface="Arial" charset="0"/>
              <a:buChar char="–"/>
              <a:defRPr/>
            </a:pPr>
            <a:r>
              <a:rPr dirty="0" smtClean="0"/>
              <a:t>Dry Heat Systems</a:t>
            </a:r>
          </a:p>
          <a:p>
            <a:pPr>
              <a:buFont typeface="Arial" charset="0"/>
              <a:buChar char="•"/>
              <a:defRPr/>
            </a:pPr>
            <a:r>
              <a:rPr dirty="0" smtClean="0"/>
              <a:t>Chemical Technologies</a:t>
            </a:r>
          </a:p>
          <a:p>
            <a:pPr marL="1027113" lvl="1" indent="-398463">
              <a:buFont typeface="Arial" charset="0"/>
              <a:buChar char="–"/>
              <a:defRPr/>
            </a:pPr>
            <a:r>
              <a:rPr dirty="0" smtClean="0"/>
              <a:t>Alkaline Hydrolysis</a:t>
            </a:r>
          </a:p>
        </p:txBody>
      </p:sp>
      <p:sp>
        <p:nvSpPr>
          <p:cNvPr id="2" name="Date Placeholder 1"/>
          <p:cNvSpPr>
            <a:spLocks noGrp="1"/>
          </p:cNvSpPr>
          <p:nvPr>
            <p:ph type="dt" sz="half" idx="10"/>
          </p:nvPr>
        </p:nvSpPr>
        <p:spPr/>
        <p:txBody>
          <a:bodyPr/>
          <a:lstStyle/>
          <a:p>
            <a:fld id="{7C3E309F-1F35-4D7F-8E01-8D7B8D46BD06}"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20</a:t>
            </a:fld>
            <a:endParaRPr lang="en-US" dirty="0"/>
          </a:p>
        </p:txBody>
      </p:sp>
    </p:spTree>
    <p:extLst>
      <p:ext uri="{BB962C8B-B14F-4D97-AF65-F5344CB8AC3E}">
        <p14:creationId xmlns:p14="http://schemas.microsoft.com/office/powerpoint/2010/main" val="373679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304800"/>
            <a:ext cx="8229600" cy="914400"/>
          </a:xfrm>
        </p:spPr>
        <p:txBody>
          <a:bodyPr/>
          <a:lstStyle/>
          <a:p>
            <a:r>
              <a:rPr altLang="en-US" smtClean="0"/>
              <a:t>Autoclaves</a:t>
            </a:r>
          </a:p>
        </p:txBody>
      </p:sp>
      <p:sp>
        <p:nvSpPr>
          <p:cNvPr id="31747" name="Content Placeholder 2"/>
          <p:cNvSpPr>
            <a:spLocks noGrp="1"/>
          </p:cNvSpPr>
          <p:nvPr>
            <p:ph idx="1"/>
          </p:nvPr>
        </p:nvSpPr>
        <p:spPr/>
        <p:txBody>
          <a:bodyPr>
            <a:normAutofit/>
          </a:bodyPr>
          <a:lstStyle/>
          <a:p>
            <a:pPr>
              <a:spcBef>
                <a:spcPct val="0"/>
              </a:spcBef>
              <a:spcAft>
                <a:spcPts val="1800"/>
              </a:spcAft>
              <a:buFont typeface="Arial" charset="0"/>
              <a:buChar char="•"/>
              <a:defRPr/>
            </a:pPr>
            <a:r>
              <a:rPr sz="2400"/>
              <a:t>Capable of treating a wide range of healthcare wastes</a:t>
            </a:r>
          </a:p>
          <a:p>
            <a:pPr>
              <a:spcBef>
                <a:spcPct val="0"/>
              </a:spcBef>
              <a:spcAft>
                <a:spcPts val="1800"/>
              </a:spcAft>
              <a:buFont typeface="Arial" charset="0"/>
              <a:buChar char="•"/>
              <a:defRPr/>
            </a:pPr>
            <a:r>
              <a:rPr sz="2400"/>
              <a:t>Consists of a metal vessel designed to withstand high pressures, with a sealed door and an arrangement of pipes and valves through which steam is brought in and removed</a:t>
            </a:r>
          </a:p>
          <a:p>
            <a:pPr>
              <a:spcBef>
                <a:spcPct val="0"/>
              </a:spcBef>
              <a:spcAft>
                <a:spcPts val="1800"/>
              </a:spcAft>
              <a:buFont typeface="Arial" charset="0"/>
              <a:buChar char="•"/>
              <a:defRPr/>
            </a:pPr>
            <a:r>
              <a:rPr sz="2400"/>
              <a:t>Removal of air from the vessel is essential to ensure penetration of heat into the waste</a:t>
            </a:r>
          </a:p>
          <a:p>
            <a:pPr>
              <a:spcBef>
                <a:spcPct val="0"/>
              </a:spcBef>
              <a:spcAft>
                <a:spcPts val="1800"/>
              </a:spcAft>
              <a:buFont typeface="Arial" charset="0"/>
              <a:buChar char="•"/>
              <a:defRPr/>
            </a:pPr>
            <a:r>
              <a:rPr sz="2400"/>
              <a:t>The air that is removed must be treated to prevent the release of pathogenic aerosols, usually done with a high-efficiency particulate air (HEPA) filter or steam</a:t>
            </a:r>
          </a:p>
        </p:txBody>
      </p:sp>
      <p:sp>
        <p:nvSpPr>
          <p:cNvPr id="2" name="Date Placeholder 1"/>
          <p:cNvSpPr>
            <a:spLocks noGrp="1"/>
          </p:cNvSpPr>
          <p:nvPr>
            <p:ph type="dt" sz="half" idx="10"/>
          </p:nvPr>
        </p:nvSpPr>
        <p:spPr/>
        <p:txBody>
          <a:bodyPr/>
          <a:lstStyle/>
          <a:p>
            <a:fld id="{DB2D23C0-A8DE-43CC-A4F9-2C595C7D4BF9}"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21</a:t>
            </a:fld>
            <a:endParaRPr lang="en-US" dirty="0"/>
          </a:p>
        </p:txBody>
      </p:sp>
    </p:spTree>
    <p:extLst>
      <p:ext uri="{BB962C8B-B14F-4D97-AF65-F5344CB8AC3E}">
        <p14:creationId xmlns:p14="http://schemas.microsoft.com/office/powerpoint/2010/main" val="180817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81200" y="304800"/>
            <a:ext cx="8229600" cy="685800"/>
          </a:xfrm>
        </p:spPr>
        <p:txBody>
          <a:bodyPr>
            <a:normAutofit fontScale="90000"/>
          </a:bodyPr>
          <a:lstStyle/>
          <a:p>
            <a:r>
              <a:rPr altLang="en-US" smtClean="0"/>
              <a:t>Autoclaves</a:t>
            </a:r>
          </a:p>
        </p:txBody>
      </p:sp>
      <p:sp>
        <p:nvSpPr>
          <p:cNvPr id="35843" name="Content Placeholder 2"/>
          <p:cNvSpPr>
            <a:spLocks noGrp="1"/>
          </p:cNvSpPr>
          <p:nvPr>
            <p:ph idx="1"/>
          </p:nvPr>
        </p:nvSpPr>
        <p:spPr>
          <a:xfrm>
            <a:off x="1981200" y="1143001"/>
            <a:ext cx="8229600" cy="4525963"/>
          </a:xfrm>
        </p:spPr>
        <p:txBody>
          <a:bodyPr>
            <a:normAutofit lnSpcReduction="10000"/>
          </a:bodyPr>
          <a:lstStyle/>
          <a:p>
            <a:pPr>
              <a:spcBef>
                <a:spcPct val="0"/>
              </a:spcBef>
              <a:spcAft>
                <a:spcPts val="1200"/>
              </a:spcAft>
              <a:buFont typeface="Arial" charset="0"/>
              <a:buChar char="•"/>
              <a:defRPr/>
            </a:pPr>
            <a:r>
              <a:rPr sz="2000"/>
              <a:t>Autoclaves generate significantly less air pollutants than incinerators and other high-heat thermal processes.</a:t>
            </a:r>
          </a:p>
          <a:p>
            <a:pPr>
              <a:spcBef>
                <a:spcPct val="0"/>
              </a:spcBef>
              <a:spcAft>
                <a:spcPts val="1200"/>
              </a:spcAft>
              <a:buFont typeface="Arial" charset="0"/>
              <a:buChar char="•"/>
              <a:defRPr/>
            </a:pPr>
            <a:r>
              <a:rPr sz="2000"/>
              <a:t>Volatile and semi-volatile organic compounds, cytotoxic waste, mercury, other hazardous chemical waste, and radioactive waste should not be treated in an autoclave</a:t>
            </a:r>
          </a:p>
          <a:p>
            <a:pPr>
              <a:spcBef>
                <a:spcPct val="0"/>
              </a:spcBef>
              <a:spcAft>
                <a:spcPts val="1200"/>
              </a:spcAft>
              <a:buFont typeface="Arial" charset="0"/>
              <a:buChar char="•"/>
              <a:defRPr/>
            </a:pPr>
            <a:r>
              <a:rPr sz="2000"/>
              <a:t>Odors can cause problems around autoclaves if there is insufficient ventilation</a:t>
            </a:r>
          </a:p>
          <a:p>
            <a:pPr>
              <a:spcBef>
                <a:spcPct val="0"/>
              </a:spcBef>
              <a:spcAft>
                <a:spcPts val="600"/>
              </a:spcAft>
              <a:buFont typeface="Arial" charset="0"/>
              <a:buChar char="•"/>
              <a:defRPr/>
            </a:pPr>
            <a:r>
              <a:rPr sz="2000"/>
              <a:t>Waste streams need to be properly segregated in order to prevent hazardous chemicals from being placed in the treatment chamber</a:t>
            </a:r>
          </a:p>
          <a:p>
            <a:pPr lvl="1">
              <a:spcBef>
                <a:spcPct val="0"/>
              </a:spcBef>
              <a:spcAft>
                <a:spcPts val="1200"/>
              </a:spcAft>
              <a:buFont typeface="Arial" charset="0"/>
              <a:buChar char="–"/>
              <a:defRPr/>
            </a:pPr>
            <a:r>
              <a:rPr sz="1800"/>
              <a:t>Poorly segregated waste may emit low levels of alcohols, phenols, formaldehyde, and other organic compounds in the air and pose health risks to the autoclave operators and waste workers</a:t>
            </a:r>
          </a:p>
          <a:p>
            <a:pPr>
              <a:spcBef>
                <a:spcPct val="0"/>
              </a:spcBef>
              <a:spcAft>
                <a:spcPts val="1200"/>
              </a:spcAft>
              <a:buFont typeface="Arial" charset="0"/>
              <a:buChar char="•"/>
              <a:defRPr/>
            </a:pPr>
            <a:r>
              <a:rPr sz="2000"/>
              <a:t>Treated waste from an autoclave will retain its physical appearance; shredding (though prone to break downs) may reduce the volume 60-80%</a:t>
            </a:r>
          </a:p>
        </p:txBody>
      </p:sp>
      <p:sp>
        <p:nvSpPr>
          <p:cNvPr id="2" name="Date Placeholder 1"/>
          <p:cNvSpPr>
            <a:spLocks noGrp="1"/>
          </p:cNvSpPr>
          <p:nvPr>
            <p:ph type="dt" sz="half" idx="10"/>
          </p:nvPr>
        </p:nvSpPr>
        <p:spPr/>
        <p:txBody>
          <a:bodyPr/>
          <a:lstStyle/>
          <a:p>
            <a:fld id="{AD4937AB-4460-4974-B140-4717E99A8DCE}"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22</a:t>
            </a:fld>
            <a:endParaRPr lang="en-US" dirty="0"/>
          </a:p>
        </p:txBody>
      </p:sp>
    </p:spTree>
    <p:extLst>
      <p:ext uri="{BB962C8B-B14F-4D97-AF65-F5344CB8AC3E}">
        <p14:creationId xmlns:p14="http://schemas.microsoft.com/office/powerpoint/2010/main" val="296853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362200" y="304800"/>
            <a:ext cx="8305800" cy="990600"/>
          </a:xfrm>
        </p:spPr>
        <p:txBody>
          <a:bodyPr>
            <a:normAutofit/>
          </a:bodyPr>
          <a:lstStyle/>
          <a:p>
            <a:r>
              <a:rPr altLang="en-US" sz="4000"/>
              <a:t>Types of Waste Treatment Autoclaves</a:t>
            </a:r>
          </a:p>
        </p:txBody>
      </p:sp>
      <p:sp>
        <p:nvSpPr>
          <p:cNvPr id="33795" name="Content Placeholder 2"/>
          <p:cNvSpPr>
            <a:spLocks noGrp="1"/>
          </p:cNvSpPr>
          <p:nvPr>
            <p:ph idx="1"/>
          </p:nvPr>
        </p:nvSpPr>
        <p:spPr/>
        <p:txBody>
          <a:bodyPr/>
          <a:lstStyle/>
          <a:p>
            <a:pPr>
              <a:spcBef>
                <a:spcPct val="0"/>
              </a:spcBef>
              <a:spcAft>
                <a:spcPts val="600"/>
              </a:spcAft>
              <a:buFont typeface="Arial" charset="0"/>
              <a:buChar char="•"/>
              <a:defRPr/>
            </a:pPr>
            <a:r>
              <a:rPr smtClean="0"/>
              <a:t>Classification based on configuration</a:t>
            </a:r>
          </a:p>
          <a:p>
            <a:pPr lvl="1">
              <a:spcBef>
                <a:spcPct val="0"/>
              </a:spcBef>
              <a:spcAft>
                <a:spcPts val="600"/>
              </a:spcAft>
              <a:buFont typeface="Arial" charset="0"/>
              <a:buChar char="–"/>
              <a:defRPr/>
            </a:pPr>
            <a:r>
              <a:rPr smtClean="0"/>
              <a:t>Horizontal</a:t>
            </a:r>
          </a:p>
          <a:p>
            <a:pPr lvl="1">
              <a:spcBef>
                <a:spcPct val="0"/>
              </a:spcBef>
              <a:spcAft>
                <a:spcPts val="1800"/>
              </a:spcAft>
              <a:buFont typeface="Arial" charset="0"/>
              <a:buChar char="–"/>
              <a:defRPr/>
            </a:pPr>
            <a:r>
              <a:rPr smtClean="0"/>
              <a:t>Vertical</a:t>
            </a:r>
          </a:p>
          <a:p>
            <a:pPr>
              <a:spcBef>
                <a:spcPct val="0"/>
              </a:spcBef>
              <a:spcAft>
                <a:spcPts val="600"/>
              </a:spcAft>
              <a:buFont typeface="Arial" charset="0"/>
              <a:buChar char="•"/>
              <a:defRPr/>
            </a:pPr>
            <a:r>
              <a:rPr smtClean="0"/>
              <a:t>Classification based on how air is removed</a:t>
            </a:r>
          </a:p>
          <a:p>
            <a:pPr lvl="1">
              <a:spcBef>
                <a:spcPct val="0"/>
              </a:spcBef>
              <a:spcAft>
                <a:spcPts val="600"/>
              </a:spcAft>
              <a:buFont typeface="Arial" charset="0"/>
              <a:buChar char="–"/>
              <a:defRPr/>
            </a:pPr>
            <a:r>
              <a:rPr smtClean="0"/>
              <a:t>Gravity displacement</a:t>
            </a:r>
          </a:p>
          <a:p>
            <a:pPr lvl="1">
              <a:spcBef>
                <a:spcPct val="0"/>
              </a:spcBef>
              <a:spcAft>
                <a:spcPts val="600"/>
              </a:spcAft>
              <a:buFont typeface="Arial" charset="0"/>
              <a:buChar char="–"/>
              <a:defRPr/>
            </a:pPr>
            <a:r>
              <a:rPr smtClean="0"/>
              <a:t>Pre-vacuum</a:t>
            </a:r>
          </a:p>
          <a:p>
            <a:pPr lvl="1">
              <a:spcBef>
                <a:spcPct val="0"/>
              </a:spcBef>
              <a:spcAft>
                <a:spcPts val="600"/>
              </a:spcAft>
              <a:buFont typeface="Arial" charset="0"/>
              <a:buChar char="–"/>
              <a:defRPr/>
            </a:pPr>
            <a:r>
              <a:rPr smtClean="0"/>
              <a:t>Pre- and post-vacuum</a:t>
            </a:r>
          </a:p>
          <a:p>
            <a:pPr lvl="1">
              <a:spcBef>
                <a:spcPct val="0"/>
              </a:spcBef>
              <a:spcAft>
                <a:spcPts val="1800"/>
              </a:spcAft>
              <a:buFont typeface="Arial" charset="0"/>
              <a:buChar char="–"/>
              <a:defRPr/>
            </a:pPr>
            <a:r>
              <a:rPr smtClean="0"/>
              <a:t>Pressure pulsing including multiple vacuum autoclaves</a:t>
            </a:r>
          </a:p>
        </p:txBody>
      </p:sp>
      <p:sp>
        <p:nvSpPr>
          <p:cNvPr id="2" name="Date Placeholder 1"/>
          <p:cNvSpPr>
            <a:spLocks noGrp="1"/>
          </p:cNvSpPr>
          <p:nvPr>
            <p:ph type="dt" sz="half" idx="10"/>
          </p:nvPr>
        </p:nvSpPr>
        <p:spPr/>
        <p:txBody>
          <a:bodyPr/>
          <a:lstStyle/>
          <a:p>
            <a:fld id="{4A48C2B6-B483-4B78-83F9-FE61EC3E80E2}"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23</a:t>
            </a:fld>
            <a:endParaRPr lang="en-US" dirty="0"/>
          </a:p>
        </p:txBody>
      </p:sp>
    </p:spTree>
    <p:extLst>
      <p:ext uri="{BB962C8B-B14F-4D97-AF65-F5344CB8AC3E}">
        <p14:creationId xmlns:p14="http://schemas.microsoft.com/office/powerpoint/2010/main" val="1394273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980" y="-185209"/>
            <a:ext cx="10515600" cy="1325563"/>
          </a:xfrm>
        </p:spPr>
        <p:txBody>
          <a:bodyPr>
            <a:normAutofit/>
          </a:bodyPr>
          <a:lstStyle/>
          <a:p>
            <a:r>
              <a:rPr lang="en-GB" dirty="0" smtClean="0"/>
              <a:t>Waste segregation, Autoclaving, Recycling, </a:t>
            </a:r>
            <a:endParaRPr lang="en-GB" dirty="0"/>
          </a:p>
        </p:txBody>
      </p:sp>
      <p:pic>
        <p:nvPicPr>
          <p:cNvPr id="1026" name="Picture 2" descr="C:\Users\Owner\Pictures\work  photos misc\P1000054c.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21" t="12240" b="1"/>
          <a:stretch/>
        </p:blipFill>
        <p:spPr bwMode="auto">
          <a:xfrm>
            <a:off x="1343472" y="1916833"/>
            <a:ext cx="3977074" cy="5350395"/>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3833" y="2329048"/>
            <a:ext cx="3237895" cy="4525963"/>
          </a:xfrm>
        </p:spPr>
      </p:pic>
      <p:pic>
        <p:nvPicPr>
          <p:cNvPr id="1028" name="Picture 4" descr="C:\Users\Owner\Pictures\work  photos misc\P1090236x57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37" y="1916832"/>
            <a:ext cx="3532163" cy="494116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7CDE51B2-9D21-40A9-A8A5-76E98A57070A}" type="datetime1">
              <a:rPr lang="en-US" smtClean="0"/>
              <a:t>12/11/2019</a:t>
            </a:fld>
            <a:endParaRPr lang="en-US"/>
          </a:p>
        </p:txBody>
      </p:sp>
      <p:sp>
        <p:nvSpPr>
          <p:cNvPr id="5" name="Footer Placeholder 4"/>
          <p:cNvSpPr>
            <a:spLocks noGrp="1"/>
          </p:cNvSpPr>
          <p:nvPr>
            <p:ph type="ftr" sz="quarter" idx="11"/>
          </p:nvPr>
        </p:nvSpPr>
        <p:spPr/>
        <p:txBody>
          <a:bodyPr/>
          <a:lstStyle/>
          <a:p>
            <a:r>
              <a:rPr lang="en-US" smtClean="0"/>
              <a:t>National workshop on IHCWM &amp; WASH in HCF_Mahesh Nakarmi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24</a:t>
            </a:fld>
            <a:endParaRPr lang="en-US" dirty="0"/>
          </a:p>
        </p:txBody>
      </p:sp>
    </p:spTree>
    <p:extLst>
      <p:ext uri="{BB962C8B-B14F-4D97-AF65-F5344CB8AC3E}">
        <p14:creationId xmlns:p14="http://schemas.microsoft.com/office/powerpoint/2010/main" val="3464894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9536" y="6648"/>
            <a:ext cx="8229600" cy="1143000"/>
          </a:xfrm>
        </p:spPr>
        <p:txBody>
          <a:bodyPr/>
          <a:lstStyle/>
          <a:p>
            <a:r>
              <a:rPr lang="en-GB" dirty="0" smtClean="0"/>
              <a:t>Advantages of autoclaves</a:t>
            </a:r>
            <a:endParaRPr lang="en-GB" dirty="0"/>
          </a:p>
        </p:txBody>
      </p:sp>
      <p:sp>
        <p:nvSpPr>
          <p:cNvPr id="5" name="Content Placeholder 4"/>
          <p:cNvSpPr>
            <a:spLocks noGrp="1"/>
          </p:cNvSpPr>
          <p:nvPr>
            <p:ph idx="1"/>
          </p:nvPr>
        </p:nvSpPr>
        <p:spPr>
          <a:xfrm>
            <a:off x="1981200" y="1196752"/>
            <a:ext cx="8229600" cy="5400600"/>
          </a:xfrm>
        </p:spPr>
        <p:txBody>
          <a:bodyPr>
            <a:noAutofit/>
          </a:bodyPr>
          <a:lstStyle/>
          <a:p>
            <a:r>
              <a:rPr lang="en-GB" sz="2100" dirty="0"/>
              <a:t>Eliminates risk from infectious waste</a:t>
            </a:r>
          </a:p>
          <a:p>
            <a:pPr lvl="0"/>
            <a:r>
              <a:rPr lang="en-GB" sz="2100" dirty="0"/>
              <a:t>Familiar, easy to maintain</a:t>
            </a:r>
          </a:p>
          <a:p>
            <a:r>
              <a:rPr lang="en-GB" sz="2100" dirty="0"/>
              <a:t>Models for almost every situation- including biomass based one</a:t>
            </a:r>
          </a:p>
          <a:p>
            <a:r>
              <a:rPr lang="en-GB" sz="2100" dirty="0"/>
              <a:t>Easy to monitor and validate </a:t>
            </a:r>
          </a:p>
          <a:p>
            <a:pPr lvl="0"/>
            <a:r>
              <a:rPr lang="en-GB" sz="2100" dirty="0"/>
              <a:t>Long lifespan</a:t>
            </a:r>
          </a:p>
          <a:p>
            <a:r>
              <a:rPr lang="en-GB" sz="2100" dirty="0"/>
              <a:t>Cheaper than incineration with air pollution control</a:t>
            </a:r>
          </a:p>
          <a:p>
            <a:r>
              <a:rPr lang="en-GB" sz="2100" dirty="0"/>
              <a:t>Less electricity than many expect</a:t>
            </a:r>
          </a:p>
          <a:p>
            <a:pPr lvl="0"/>
            <a:r>
              <a:rPr lang="en-GB" sz="2100" dirty="0"/>
              <a:t>Low carbon footprint</a:t>
            </a:r>
          </a:p>
          <a:p>
            <a:pPr marL="285750" indent="-285750"/>
            <a:r>
              <a:rPr lang="en-GB" sz="2100" dirty="0"/>
              <a:t>Significantly reduce air pollution- eliminate dioxin emissions</a:t>
            </a:r>
          </a:p>
          <a:p>
            <a:pPr marL="285750" indent="-285750"/>
            <a:r>
              <a:rPr lang="en-GB" sz="2100" dirty="0"/>
              <a:t>Cleaner and more pleasant environment</a:t>
            </a:r>
          </a:p>
          <a:p>
            <a:pPr marL="285750" indent="-285750"/>
            <a:r>
              <a:rPr lang="en-GB" sz="2100" dirty="0"/>
              <a:t>Resources saved by recycling</a:t>
            </a:r>
          </a:p>
          <a:p>
            <a:pPr lvl="0"/>
            <a:r>
              <a:rPr lang="en-GB" sz="2100" dirty="0"/>
              <a:t>Hub system can handle extra waste during an emergency</a:t>
            </a:r>
          </a:p>
          <a:p>
            <a:r>
              <a:rPr lang="en-GB" sz="2100" dirty="0"/>
              <a:t>Even used for polio vaccine disposal</a:t>
            </a:r>
          </a:p>
        </p:txBody>
      </p:sp>
      <p:sp>
        <p:nvSpPr>
          <p:cNvPr id="2" name="Date Placeholder 1"/>
          <p:cNvSpPr>
            <a:spLocks noGrp="1"/>
          </p:cNvSpPr>
          <p:nvPr>
            <p:ph type="dt" sz="half" idx="10"/>
          </p:nvPr>
        </p:nvSpPr>
        <p:spPr/>
        <p:txBody>
          <a:bodyPr/>
          <a:lstStyle/>
          <a:p>
            <a:fld id="{8C52791D-AE97-4D96-93DD-E807CA77D586}" type="datetime1">
              <a:rPr lang="en-US" smtClean="0"/>
              <a:t>12/11/2019</a:t>
            </a:fld>
            <a:endParaRPr lang="en-US"/>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25</a:t>
            </a:fld>
            <a:endParaRPr lang="en-US" dirty="0"/>
          </a:p>
        </p:txBody>
      </p:sp>
    </p:spTree>
    <p:extLst>
      <p:ext uri="{BB962C8B-B14F-4D97-AF65-F5344CB8AC3E}">
        <p14:creationId xmlns:p14="http://schemas.microsoft.com/office/powerpoint/2010/main" val="2482496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013" y="-3202"/>
            <a:ext cx="9038483" cy="1143000"/>
          </a:xfrm>
        </p:spPr>
        <p:txBody>
          <a:bodyPr>
            <a:noAutofit/>
          </a:bodyPr>
          <a:lstStyle/>
          <a:p>
            <a:pPr algn="ctr"/>
            <a:r>
              <a:rPr lang="en-GB" sz="4000" dirty="0"/>
              <a:t>Carbon footprint- burn vs autoclaving</a:t>
            </a:r>
          </a:p>
        </p:txBody>
      </p:sp>
      <p:graphicFrame>
        <p:nvGraphicFramePr>
          <p:cNvPr id="7" name="Content Placeholder 6"/>
          <p:cNvGraphicFramePr>
            <a:graphicFrameLocks noGrp="1"/>
          </p:cNvGraphicFramePr>
          <p:nvPr>
            <p:ph idx="1"/>
            <p:extLst/>
          </p:nvPr>
        </p:nvGraphicFramePr>
        <p:xfrm>
          <a:off x="2006724" y="155679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524000" y="5771575"/>
            <a:ext cx="9144000" cy="584775"/>
          </a:xfrm>
          <a:prstGeom prst="rect">
            <a:avLst/>
          </a:prstGeom>
        </p:spPr>
        <p:txBody>
          <a:bodyPr wrap="square">
            <a:spAutoFit/>
          </a:bodyPr>
          <a:lstStyle/>
          <a:p>
            <a:r>
              <a:rPr lang="en-GB" sz="1600" dirty="0"/>
              <a:t>Note- Nepal mostly generates its power from hydroelectric sources, so the carbon footprint of grid electricity is very low in comparison to most countries.  Zimbabwe is more typical for a low income country</a:t>
            </a:r>
          </a:p>
        </p:txBody>
      </p:sp>
      <p:sp>
        <p:nvSpPr>
          <p:cNvPr id="3" name="Date Placeholder 2"/>
          <p:cNvSpPr>
            <a:spLocks noGrp="1"/>
          </p:cNvSpPr>
          <p:nvPr>
            <p:ph type="dt" sz="half" idx="10"/>
          </p:nvPr>
        </p:nvSpPr>
        <p:spPr/>
        <p:txBody>
          <a:bodyPr/>
          <a:lstStyle/>
          <a:p>
            <a:fld id="{96586D0D-199A-452E-8323-BF01F9918ADE}" type="datetime1">
              <a:rPr lang="en-US" smtClean="0"/>
              <a:t>12/11/2019</a:t>
            </a:fld>
            <a:endParaRPr lang="en-US"/>
          </a:p>
        </p:txBody>
      </p:sp>
      <p:sp>
        <p:nvSpPr>
          <p:cNvPr id="4" name="Footer Placeholder 3"/>
          <p:cNvSpPr>
            <a:spLocks noGrp="1"/>
          </p:cNvSpPr>
          <p:nvPr>
            <p:ph type="ftr" sz="quarter" idx="11"/>
          </p:nvPr>
        </p:nvSpPr>
        <p:spPr/>
        <p:txBody>
          <a:bodyPr/>
          <a:lstStyle/>
          <a:p>
            <a:r>
              <a:rPr lang="en-US" smtClean="0"/>
              <a:t>National workshop on IHCWM &amp; WASH in HCF_Mahesh Nakarmi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26</a:t>
            </a:fld>
            <a:endParaRPr lang="en-US" dirty="0"/>
          </a:p>
        </p:txBody>
      </p:sp>
    </p:spTree>
    <p:extLst>
      <p:ext uri="{BB962C8B-B14F-4D97-AF65-F5344CB8AC3E}">
        <p14:creationId xmlns:p14="http://schemas.microsoft.com/office/powerpoint/2010/main" val="3540685464"/>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5520" y="274638"/>
            <a:ext cx="8712968" cy="1143000"/>
          </a:xfrm>
        </p:spPr>
        <p:txBody>
          <a:bodyPr>
            <a:normAutofit fontScale="90000"/>
          </a:bodyPr>
          <a:lstStyle/>
          <a:p>
            <a:r>
              <a:rPr lang="en-GB" dirty="0" smtClean="0"/>
              <a:t>Resource and cost recovery from recycling</a:t>
            </a:r>
            <a:endParaRPr lang="en-GB" dirty="0"/>
          </a:p>
        </p:txBody>
      </p:sp>
      <p:graphicFrame>
        <p:nvGraphicFramePr>
          <p:cNvPr id="9" name="Content Placeholder 6"/>
          <p:cNvGraphicFramePr>
            <a:graphicFrameLocks noGrp="1"/>
          </p:cNvGraphicFramePr>
          <p:nvPr>
            <p:ph sz="half" idx="2"/>
            <p:extLst/>
          </p:nvPr>
        </p:nvGraphicFramePr>
        <p:xfrm>
          <a:off x="6172200" y="1600201"/>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half" idx="1"/>
          </p:nvPr>
        </p:nvGraphicFramePr>
        <p:xfrm>
          <a:off x="1981200" y="1600201"/>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2" name="Date Placeholder 1"/>
          <p:cNvSpPr>
            <a:spLocks noGrp="1"/>
          </p:cNvSpPr>
          <p:nvPr>
            <p:ph type="dt" sz="half" idx="10"/>
          </p:nvPr>
        </p:nvSpPr>
        <p:spPr/>
        <p:txBody>
          <a:bodyPr/>
          <a:lstStyle/>
          <a:p>
            <a:fld id="{C232DD10-FCCC-408A-8006-D4803BB71DEA}" type="datetime1">
              <a:rPr lang="en-US" smtClean="0"/>
              <a:t>12/11/2019</a:t>
            </a:fld>
            <a:endParaRPr lang="en-US"/>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5" name="Slide Number Placeholder 4"/>
          <p:cNvSpPr>
            <a:spLocks noGrp="1"/>
          </p:cNvSpPr>
          <p:nvPr>
            <p:ph type="sldNum" sz="quarter" idx="12"/>
          </p:nvPr>
        </p:nvSpPr>
        <p:spPr/>
        <p:txBody>
          <a:bodyPr/>
          <a:lstStyle/>
          <a:p>
            <a:fld id="{19D45C30-91B6-4D37-B3EC-98C0C4E45E7F}" type="slidenum">
              <a:rPr lang="en-US" smtClean="0"/>
              <a:t>27</a:t>
            </a:fld>
            <a:endParaRPr lang="en-US" dirty="0"/>
          </a:p>
        </p:txBody>
      </p:sp>
    </p:spTree>
    <p:extLst>
      <p:ext uri="{BB962C8B-B14F-4D97-AF65-F5344CB8AC3E}">
        <p14:creationId xmlns:p14="http://schemas.microsoft.com/office/powerpoint/2010/main" val="397525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2776"/>
          </a:xfrm>
        </p:spPr>
        <p:txBody>
          <a:bodyPr>
            <a:normAutofit/>
          </a:bodyPr>
          <a:lstStyle/>
          <a:p>
            <a:pPr algn="ctr"/>
            <a:r>
              <a:rPr lang="en-GB" dirty="0" smtClean="0"/>
              <a:t>Autoclaving is cheaper than incineration</a:t>
            </a:r>
            <a:endParaRPr lang="en-GB" sz="3100" dirty="0"/>
          </a:p>
        </p:txBody>
      </p:sp>
      <p:graphicFrame>
        <p:nvGraphicFramePr>
          <p:cNvPr id="4" name="Content Placeholder 3"/>
          <p:cNvGraphicFramePr>
            <a:graphicFrameLocks noGrp="1"/>
          </p:cNvGraphicFramePr>
          <p:nvPr>
            <p:ph idx="1"/>
            <p:extLst/>
          </p:nvPr>
        </p:nvGraphicFramePr>
        <p:xfrm>
          <a:off x="1524000" y="1484784"/>
          <a:ext cx="9144000" cy="5271864"/>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62143BE7-A0E6-45DB-AC9A-4F516780107A}" type="datetime1">
              <a:rPr lang="en-US" smtClean="0"/>
              <a:t>12/11/2019</a:t>
            </a:fld>
            <a:endParaRPr lang="en-US"/>
          </a:p>
        </p:txBody>
      </p:sp>
      <p:sp>
        <p:nvSpPr>
          <p:cNvPr id="5" name="Footer Placeholder 4"/>
          <p:cNvSpPr>
            <a:spLocks noGrp="1"/>
          </p:cNvSpPr>
          <p:nvPr>
            <p:ph type="ftr" sz="quarter" idx="11"/>
          </p:nvPr>
        </p:nvSpPr>
        <p:spPr/>
        <p:txBody>
          <a:bodyPr/>
          <a:lstStyle/>
          <a:p>
            <a:r>
              <a:rPr lang="en-US" smtClean="0"/>
              <a:t>National workshop on IHCWM &amp; WASH in HCF_Mahesh Nakarmi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28</a:t>
            </a:fld>
            <a:endParaRPr lang="en-US" dirty="0"/>
          </a:p>
        </p:txBody>
      </p:sp>
    </p:spTree>
    <p:extLst>
      <p:ext uri="{BB962C8B-B14F-4D97-AF65-F5344CB8AC3E}">
        <p14:creationId xmlns:p14="http://schemas.microsoft.com/office/powerpoint/2010/main" val="370797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304800"/>
            <a:ext cx="8229600" cy="990600"/>
          </a:xfrm>
        </p:spPr>
        <p:txBody>
          <a:bodyPr/>
          <a:lstStyle/>
          <a:p>
            <a:r>
              <a:rPr altLang="en-US" smtClean="0"/>
              <a:t>Biological Treatment Process</a:t>
            </a:r>
          </a:p>
        </p:txBody>
      </p:sp>
      <p:sp>
        <p:nvSpPr>
          <p:cNvPr id="24579" name="Content Placeholder 2"/>
          <p:cNvSpPr>
            <a:spLocks noGrp="1"/>
          </p:cNvSpPr>
          <p:nvPr>
            <p:ph idx="1"/>
          </p:nvPr>
        </p:nvSpPr>
        <p:spPr>
          <a:xfrm>
            <a:off x="2057400" y="1447800"/>
            <a:ext cx="8229600" cy="4800600"/>
          </a:xfrm>
        </p:spPr>
        <p:txBody>
          <a:bodyPr/>
          <a:lstStyle/>
          <a:p>
            <a:pPr>
              <a:spcBef>
                <a:spcPct val="0"/>
              </a:spcBef>
              <a:spcAft>
                <a:spcPts val="1800"/>
              </a:spcAft>
              <a:buFont typeface="Arial" charset="0"/>
              <a:buChar char="•"/>
              <a:defRPr/>
            </a:pPr>
            <a:r>
              <a:rPr sz="2600"/>
              <a:t>Specifically refers to the degradation of organic matter through processes occurring in nature</a:t>
            </a:r>
          </a:p>
          <a:p>
            <a:pPr>
              <a:spcBef>
                <a:spcPct val="0"/>
              </a:spcBef>
              <a:spcAft>
                <a:spcPts val="1800"/>
              </a:spcAft>
              <a:buFont typeface="Arial" charset="0"/>
              <a:buChar char="•"/>
              <a:defRPr/>
            </a:pPr>
            <a:r>
              <a:rPr sz="2600"/>
              <a:t>Examples include composting, vermiculture, biodigestion, and natural decomposition through burial of cadavers, tissues and anatomical parts</a:t>
            </a:r>
          </a:p>
          <a:p>
            <a:pPr>
              <a:spcBef>
                <a:spcPct val="0"/>
              </a:spcBef>
              <a:spcAft>
                <a:spcPts val="1800"/>
              </a:spcAft>
              <a:buFont typeface="Arial" charset="0"/>
              <a:buChar char="•"/>
              <a:defRPr/>
            </a:pPr>
            <a:r>
              <a:rPr sz="2600"/>
              <a:t>Some technologies add enzymes to speed up decomposition of organic waste </a:t>
            </a:r>
          </a:p>
          <a:p>
            <a:pPr>
              <a:spcBef>
                <a:spcPct val="0"/>
              </a:spcBef>
              <a:spcAft>
                <a:spcPts val="1800"/>
              </a:spcAft>
              <a:buFont typeface="Arial" charset="0"/>
              <a:buChar char="•"/>
              <a:defRPr/>
            </a:pPr>
            <a:r>
              <a:rPr sz="2600"/>
              <a:t>Composting and vermiculture have been successfully used for placenta and hospital kitchen waste</a:t>
            </a:r>
          </a:p>
        </p:txBody>
      </p:sp>
      <p:sp>
        <p:nvSpPr>
          <p:cNvPr id="2" name="Date Placeholder 1"/>
          <p:cNvSpPr>
            <a:spLocks noGrp="1"/>
          </p:cNvSpPr>
          <p:nvPr>
            <p:ph type="dt" sz="half" idx="10"/>
          </p:nvPr>
        </p:nvSpPr>
        <p:spPr/>
        <p:txBody>
          <a:bodyPr/>
          <a:lstStyle/>
          <a:p>
            <a:fld id="{EABE14C9-659A-4FCE-93BB-D3BDA8045134}"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29</a:t>
            </a:fld>
            <a:endParaRPr lang="en-US" dirty="0"/>
          </a:p>
        </p:txBody>
      </p:sp>
    </p:spTree>
    <p:extLst>
      <p:ext uri="{BB962C8B-B14F-4D97-AF65-F5344CB8AC3E}">
        <p14:creationId xmlns:p14="http://schemas.microsoft.com/office/powerpoint/2010/main" val="4006061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606" y="119338"/>
            <a:ext cx="10515600" cy="896293"/>
          </a:xfrm>
        </p:spPr>
        <p:txBody>
          <a:bodyPr/>
          <a:lstStyle/>
          <a:p>
            <a:r>
              <a:rPr lang="en-US" b="1" dirty="0" smtClean="0">
                <a:solidFill>
                  <a:srgbClr val="FF0000"/>
                </a:solidFill>
                <a:latin typeface="+mn-lt"/>
              </a:rPr>
              <a:t>WHO - Waste Composition</a:t>
            </a:r>
            <a:endParaRPr lang="en-US" b="1" dirty="0">
              <a:solidFill>
                <a:srgbClr val="FF0000"/>
              </a:solidFill>
              <a:latin typeface="+mn-lt"/>
            </a:endParaRPr>
          </a:p>
        </p:txBody>
      </p:sp>
      <p:sp>
        <p:nvSpPr>
          <p:cNvPr id="4" name="Date Placeholder 3"/>
          <p:cNvSpPr>
            <a:spLocks noGrp="1"/>
          </p:cNvSpPr>
          <p:nvPr>
            <p:ph type="dt" sz="half" idx="10"/>
          </p:nvPr>
        </p:nvSpPr>
        <p:spPr/>
        <p:txBody>
          <a:bodyPr/>
          <a:lstStyle/>
          <a:p>
            <a:fld id="{38EFF919-0A29-46CA-9A9D-E5AF2B6B456D}" type="datetime1">
              <a:rPr lang="en-US" smtClean="0"/>
              <a:t>12/11/2019</a:t>
            </a:fld>
            <a:endParaRPr lang="en-US"/>
          </a:p>
        </p:txBody>
      </p:sp>
      <p:sp>
        <p:nvSpPr>
          <p:cNvPr id="5" name="Footer Placeholder 4"/>
          <p:cNvSpPr>
            <a:spLocks noGrp="1"/>
          </p:cNvSpPr>
          <p:nvPr>
            <p:ph type="ftr" sz="quarter" idx="11"/>
          </p:nvPr>
        </p:nvSpPr>
        <p:spPr/>
        <p:txBody>
          <a:bodyPr/>
          <a:lstStyle/>
          <a:p>
            <a:r>
              <a:rPr lang="en-US" smtClean="0"/>
              <a:t>National workshop on IHCWM &amp; WASH in HCF_Mahesh Nakarmi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3</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27" y="1111662"/>
            <a:ext cx="9480394" cy="4807304"/>
          </a:xfrm>
        </p:spPr>
      </p:pic>
    </p:spTree>
    <p:extLst>
      <p:ext uri="{BB962C8B-B14F-4D97-AF65-F5344CB8AC3E}">
        <p14:creationId xmlns:p14="http://schemas.microsoft.com/office/powerpoint/2010/main" val="257850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981200" y="0"/>
            <a:ext cx="8229600" cy="1143000"/>
          </a:xfrm>
        </p:spPr>
        <p:txBody>
          <a:bodyPr/>
          <a:lstStyle/>
          <a:p>
            <a:r>
              <a:rPr altLang="en-US" smtClean="0"/>
              <a:t>Internal Shredding of Waste</a:t>
            </a:r>
          </a:p>
        </p:txBody>
      </p:sp>
      <p:sp>
        <p:nvSpPr>
          <p:cNvPr id="54275" name="Content Placeholder 2"/>
          <p:cNvSpPr>
            <a:spLocks noGrp="1"/>
          </p:cNvSpPr>
          <p:nvPr>
            <p:ph idx="1"/>
          </p:nvPr>
        </p:nvSpPr>
        <p:spPr>
          <a:xfrm>
            <a:off x="1981200" y="1143001"/>
            <a:ext cx="6324600" cy="4525963"/>
          </a:xfrm>
        </p:spPr>
        <p:txBody>
          <a:bodyPr>
            <a:normAutofit/>
          </a:bodyPr>
          <a:lstStyle/>
          <a:p>
            <a:pPr>
              <a:spcBef>
                <a:spcPct val="0"/>
              </a:spcBef>
              <a:spcAft>
                <a:spcPts val="1800"/>
              </a:spcAft>
              <a:buFont typeface="Arial" charset="0"/>
              <a:buChar char="•"/>
              <a:defRPr/>
            </a:pPr>
            <a:r>
              <a:rPr sz="2400" dirty="0"/>
              <a:t>Shredding before disinfection can only be done in a closed system to avoid releasing any pathogens into the air</a:t>
            </a:r>
          </a:p>
          <a:p>
            <a:pPr>
              <a:spcBef>
                <a:spcPct val="0"/>
              </a:spcBef>
              <a:spcAft>
                <a:spcPts val="600"/>
              </a:spcAft>
              <a:buFont typeface="Arial" charset="0"/>
              <a:buChar char="•"/>
              <a:defRPr/>
            </a:pPr>
            <a:r>
              <a:rPr sz="2400" dirty="0"/>
              <a:t>Shredding is used for the following reasons:</a:t>
            </a:r>
          </a:p>
          <a:p>
            <a:pPr lvl="1">
              <a:spcBef>
                <a:spcPct val="0"/>
              </a:spcBef>
              <a:spcAft>
                <a:spcPts val="600"/>
              </a:spcAft>
              <a:buFont typeface="Arial" charset="0"/>
              <a:buChar char="–"/>
              <a:defRPr/>
            </a:pPr>
            <a:r>
              <a:rPr sz="2000" dirty="0"/>
              <a:t>To increase surface area of contact between waste and disinfectant eliminating voids in the waste load</a:t>
            </a:r>
          </a:p>
          <a:p>
            <a:pPr lvl="1">
              <a:spcBef>
                <a:spcPct val="0"/>
              </a:spcBef>
              <a:spcAft>
                <a:spcPts val="600"/>
              </a:spcAft>
              <a:buFont typeface="Arial" charset="0"/>
              <a:buChar char="–"/>
              <a:defRPr/>
            </a:pPr>
            <a:r>
              <a:rPr sz="2000" dirty="0"/>
              <a:t>To render any anatomical parts unrecognizable  to avoid adverse visual impact on disposal</a:t>
            </a:r>
          </a:p>
          <a:p>
            <a:pPr lvl="1">
              <a:spcBef>
                <a:spcPct val="0"/>
              </a:spcBef>
              <a:spcAft>
                <a:spcPts val="600"/>
              </a:spcAft>
              <a:buFont typeface="Arial" charset="0"/>
              <a:buChar char="–"/>
              <a:defRPr/>
            </a:pPr>
            <a:r>
              <a:rPr sz="2000" dirty="0"/>
              <a:t>To reduce the volume of waste (shredding plus compacting before disinfection can reduce original waste amount 60-90%, depending upon equipment used)</a:t>
            </a:r>
          </a:p>
        </p:txBody>
      </p:sp>
      <p:pic>
        <p:nvPicPr>
          <p:cNvPr id="778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1" y="1981200"/>
            <a:ext cx="17446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4"/>
          <p:cNvSpPr txBox="1">
            <a:spLocks noChangeArrowheads="1"/>
          </p:cNvSpPr>
          <p:nvPr/>
        </p:nvSpPr>
        <p:spPr bwMode="auto">
          <a:xfrm>
            <a:off x="8610600" y="3200401"/>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algn="ctr" eaLnBrk="1" hangingPunct="1">
              <a:spcBef>
                <a:spcPct val="0"/>
              </a:spcBef>
              <a:buFontTx/>
              <a:buNone/>
            </a:pPr>
            <a:r>
              <a:rPr lang="en-US" altLang="en-US" sz="1600">
                <a:solidFill>
                  <a:schemeClr val="tx1"/>
                </a:solidFill>
                <a:latin typeface="Times New Roman" panose="02020603050405020304" pitchFamily="18" charset="0"/>
              </a:rPr>
              <a:t>Removable internal shredder</a:t>
            </a:r>
          </a:p>
          <a:p>
            <a:pPr algn="ctr" eaLnBrk="1" hangingPunct="1">
              <a:spcBef>
                <a:spcPct val="0"/>
              </a:spcBef>
              <a:buFontTx/>
              <a:buNone/>
            </a:pPr>
            <a:r>
              <a:rPr lang="en-US" altLang="en-US" sz="1600">
                <a:solidFill>
                  <a:schemeClr val="tx1"/>
                </a:solidFill>
                <a:latin typeface="Times New Roman" panose="02020603050405020304" pitchFamily="18" charset="0"/>
              </a:rPr>
              <a:t>Source: Metan</a:t>
            </a:r>
            <a:endParaRPr lang="en-US" altLang="en-US" sz="240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fld id="{EC6BE271-A6B1-4336-8E05-18E09FF5A237}"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30</a:t>
            </a:fld>
            <a:endParaRPr lang="en-US" dirty="0"/>
          </a:p>
        </p:txBody>
      </p:sp>
    </p:spTree>
    <p:extLst>
      <p:ext uri="{BB962C8B-B14F-4D97-AF65-F5344CB8AC3E}">
        <p14:creationId xmlns:p14="http://schemas.microsoft.com/office/powerpoint/2010/main" val="291222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0" y="304800"/>
            <a:ext cx="7696200" cy="685800"/>
          </a:xfrm>
        </p:spPr>
        <p:txBody>
          <a:bodyPr>
            <a:normAutofit fontScale="90000"/>
          </a:bodyPr>
          <a:lstStyle/>
          <a:p>
            <a:pPr eaLnBrk="1" hangingPunct="1"/>
            <a:r>
              <a:rPr altLang="en-US" smtClean="0"/>
              <a:t>Post-Treatment Shredders Designed for Healthcare Waste</a:t>
            </a:r>
          </a:p>
        </p:txBody>
      </p:sp>
      <p:pic>
        <p:nvPicPr>
          <p:cNvPr id="57347" name="Picture 3" descr="DSC04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752601"/>
            <a:ext cx="2276475" cy="3641725"/>
          </a:xfrm>
          <a:prstGeom prst="rect">
            <a:avLst/>
          </a:prstGeom>
          <a:noFill/>
          <a:ln w="12700" algn="in">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348" name="Picture 4" descr="http://www.mark-costello.com/images/rotary_grin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1" y="1600200"/>
            <a:ext cx="3095625"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349" name="Text Box 4"/>
          <p:cNvSpPr txBox="1">
            <a:spLocks noChangeArrowheads="1"/>
          </p:cNvSpPr>
          <p:nvPr/>
        </p:nvSpPr>
        <p:spPr bwMode="auto">
          <a:xfrm>
            <a:off x="1981200" y="5867401"/>
            <a:ext cx="4745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1600" dirty="0">
                <a:solidFill>
                  <a:schemeClr val="tx1"/>
                </a:solidFill>
                <a:latin typeface="Times New Roman" panose="02020603050405020304" pitchFamily="18" charset="0"/>
              </a:rPr>
              <a:t>Source: </a:t>
            </a:r>
            <a:r>
              <a:rPr lang="en-US" altLang="en-US" sz="1600" dirty="0" err="1">
                <a:solidFill>
                  <a:schemeClr val="tx1"/>
                </a:solidFill>
                <a:latin typeface="Times New Roman" panose="02020603050405020304" pitchFamily="18" charset="0"/>
              </a:rPr>
              <a:t>Mercodor</a:t>
            </a:r>
            <a:r>
              <a:rPr lang="en-US" altLang="en-US" sz="1600" dirty="0">
                <a:solidFill>
                  <a:schemeClr val="tx1"/>
                </a:solidFill>
                <a:latin typeface="Times New Roman" panose="02020603050405020304" pitchFamily="18" charset="0"/>
              </a:rPr>
              <a:t>, Mark Costello/</a:t>
            </a:r>
            <a:r>
              <a:rPr lang="en-US" altLang="en-US" sz="1600" dirty="0" err="1">
                <a:solidFill>
                  <a:schemeClr val="tx1"/>
                </a:solidFill>
                <a:latin typeface="Times New Roman" panose="02020603050405020304" pitchFamily="18" charset="0"/>
              </a:rPr>
              <a:t>Vecoplan</a:t>
            </a:r>
            <a:r>
              <a:rPr lang="en-US" altLang="en-US" sz="1600" dirty="0">
                <a:solidFill>
                  <a:schemeClr val="tx1"/>
                </a:solidFill>
                <a:latin typeface="Times New Roman" panose="02020603050405020304" pitchFamily="18" charset="0"/>
              </a:rPr>
              <a:t>, </a:t>
            </a:r>
            <a:r>
              <a:rPr lang="en-US" altLang="en-US" sz="1600" dirty="0" err="1">
                <a:solidFill>
                  <a:schemeClr val="tx1"/>
                </a:solidFill>
                <a:latin typeface="Times New Roman" panose="02020603050405020304" pitchFamily="18" charset="0"/>
              </a:rPr>
              <a:t>Aduromed</a:t>
            </a:r>
            <a:endParaRPr lang="en-US" altLang="en-US" sz="1600" dirty="0">
              <a:solidFill>
                <a:schemeClr val="tx1"/>
              </a:solidFill>
              <a:latin typeface="Times New Roman" panose="02020603050405020304" pitchFamily="18" charset="0"/>
            </a:endParaRPr>
          </a:p>
        </p:txBody>
      </p:sp>
      <p:pic>
        <p:nvPicPr>
          <p:cNvPr id="57350" name="Picture 5" descr="C:\Users\Jorge Emmanuel\Pictures\Senegal Namibia missions Oct Nov 2011\DSC0436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191000"/>
            <a:ext cx="1930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351" name="Picture 9" descr="http://mercodor.com/images/det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752600"/>
            <a:ext cx="123825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352" name="Picture 6" descr="C:\Users\Jorge Emmanuel\Documents\Medical Waste\Shredding and compaction\MW shredders\Aduromed AVR 50 Shredder and Auger Conveyor.JPG"/>
          <p:cNvPicPr>
            <a:picLocks noChangeAspect="1" noChangeArrowheads="1"/>
          </p:cNvPicPr>
          <p:nvPr/>
        </p:nvPicPr>
        <p:blipFill>
          <a:blip r:embed="rId7">
            <a:extLst>
              <a:ext uri="{28A0092B-C50C-407E-A947-70E740481C1C}">
                <a14:useLocalDpi xmlns:a14="http://schemas.microsoft.com/office/drawing/2010/main" val="0"/>
              </a:ext>
            </a:extLst>
          </a:blip>
          <a:srcRect l="7736" t="7619" r="11510" b="1816"/>
          <a:stretch>
            <a:fillRect/>
          </a:stretch>
        </p:blipFill>
        <p:spPr bwMode="auto">
          <a:xfrm>
            <a:off x="7010400" y="3810000"/>
            <a:ext cx="3048000" cy="2279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C3314473-9F51-4EFF-8F36-AD64F204BB71}"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31</a:t>
            </a:fld>
            <a:endParaRPr lang="en-US" dirty="0"/>
          </a:p>
        </p:txBody>
      </p:sp>
    </p:spTree>
    <p:extLst>
      <p:ext uri="{BB962C8B-B14F-4D97-AF65-F5344CB8AC3E}">
        <p14:creationId xmlns:p14="http://schemas.microsoft.com/office/powerpoint/2010/main" val="3494711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066130"/>
          </a:xfrm>
        </p:spPr>
        <p:txBody>
          <a:bodyPr/>
          <a:lstStyle/>
          <a:p>
            <a:r>
              <a:rPr lang="en-GB" dirty="0" smtClean="0"/>
              <a:t>Autoclaving delivers cleaner air</a:t>
            </a:r>
            <a:endParaRPr lang="en-GB" dirty="0"/>
          </a:p>
        </p:txBody>
      </p:sp>
      <p:graphicFrame>
        <p:nvGraphicFramePr>
          <p:cNvPr id="4" name="Content Placeholder 3"/>
          <p:cNvGraphicFramePr>
            <a:graphicFrameLocks noGrp="1"/>
          </p:cNvGraphicFramePr>
          <p:nvPr>
            <p:ph idx="1"/>
            <p:extLst/>
          </p:nvPr>
        </p:nvGraphicFramePr>
        <p:xfrm>
          <a:off x="1775522" y="1052736"/>
          <a:ext cx="8496943" cy="4660556"/>
        </p:xfrm>
        <a:graphic>
          <a:graphicData uri="http://schemas.openxmlformats.org/drawingml/2006/table">
            <a:tbl>
              <a:tblPr>
                <a:tableStyleId>{5C22544A-7EE6-4342-B048-85BDC9FD1C3A}</a:tableStyleId>
              </a:tblPr>
              <a:tblGrid>
                <a:gridCol w="1403843"/>
                <a:gridCol w="2105764"/>
                <a:gridCol w="2105764"/>
                <a:gridCol w="2881572"/>
              </a:tblGrid>
              <a:tr h="1224136">
                <a:tc>
                  <a:txBody>
                    <a:bodyPr/>
                    <a:lstStyle/>
                    <a:p>
                      <a:pPr algn="l" fontAlgn="ctr"/>
                      <a:r>
                        <a:rPr lang="en-GB" sz="1800" u="none" strike="noStrike" dirty="0">
                          <a:effectLst/>
                        </a:rPr>
                        <a:t>Pollutant</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effectLst/>
                        </a:rPr>
                        <a:t> Reductions achieved through meeting </a:t>
                      </a:r>
                      <a:r>
                        <a:rPr lang="en-GB" sz="1800" u="none" strike="noStrike" dirty="0" smtClean="0">
                          <a:effectLst/>
                        </a:rPr>
                        <a:t>MACT# </a:t>
                      </a:r>
                      <a:r>
                        <a:rPr lang="en-GB" sz="1800" u="none" strike="noStrike" dirty="0">
                          <a:effectLst/>
                        </a:rPr>
                        <a:t>(</a:t>
                      </a:r>
                      <a:r>
                        <a:rPr lang="en-GB" sz="1800" u="none" strike="noStrike" dirty="0" err="1">
                          <a:effectLst/>
                        </a:rPr>
                        <a:t>lb</a:t>
                      </a:r>
                      <a:r>
                        <a:rPr lang="en-GB" sz="1800" u="none" strike="noStrike" dirty="0">
                          <a:effectLst/>
                        </a:rPr>
                        <a:t>/</a:t>
                      </a:r>
                      <a:r>
                        <a:rPr lang="en-GB" sz="1800" u="none" strike="noStrike" dirty="0" err="1">
                          <a:effectLst/>
                        </a:rPr>
                        <a:t>yr</a:t>
                      </a:r>
                      <a:r>
                        <a:rPr lang="en-GB" sz="1800" u="none" strike="noStrike" dirty="0" smtClean="0">
                          <a:effectLst/>
                        </a:rPr>
                        <a:t>)*</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effectLst/>
                        </a:rPr>
                        <a:t> Reductions achieved through alternative disposal (</a:t>
                      </a:r>
                      <a:r>
                        <a:rPr lang="en-GB" sz="1800" u="none" strike="noStrike" dirty="0" err="1">
                          <a:effectLst/>
                        </a:rPr>
                        <a:t>lb</a:t>
                      </a:r>
                      <a:r>
                        <a:rPr lang="en-GB" sz="1800" u="none" strike="noStrike" dirty="0">
                          <a:effectLst/>
                        </a:rPr>
                        <a:t>/</a:t>
                      </a:r>
                      <a:r>
                        <a:rPr lang="en-GB" sz="1800" u="none" strike="noStrike" dirty="0" err="1">
                          <a:effectLst/>
                        </a:rPr>
                        <a:t>yr</a:t>
                      </a:r>
                      <a:r>
                        <a:rPr lang="en-GB" sz="1800" u="none" strike="noStrike" dirty="0" smtClean="0">
                          <a:effectLst/>
                        </a:rPr>
                        <a:t>)*</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solidFill>
                            <a:srgbClr val="FF0000"/>
                          </a:solidFill>
                          <a:effectLst/>
                        </a:rPr>
                        <a:t>Advantage alternatives- how many times more effective they are at reducing </a:t>
                      </a:r>
                      <a:r>
                        <a:rPr lang="en-GB" sz="1800" u="none" strike="noStrike" dirty="0" smtClean="0">
                          <a:solidFill>
                            <a:srgbClr val="FF0000"/>
                          </a:solidFill>
                          <a:effectLst/>
                        </a:rPr>
                        <a:t>pollution**</a:t>
                      </a:r>
                      <a:endParaRPr lang="en-GB" sz="1800" b="0" i="0" u="none" strike="noStrike" dirty="0">
                        <a:solidFill>
                          <a:srgbClr val="FF0000"/>
                        </a:solidFill>
                        <a:effectLst/>
                        <a:latin typeface="Arial"/>
                      </a:endParaRPr>
                    </a:p>
                  </a:txBody>
                  <a:tcPr marL="9525" marR="9525" marT="9525" marB="0" anchor="ctr"/>
                </a:tc>
              </a:tr>
              <a:tr h="300736">
                <a:tc>
                  <a:txBody>
                    <a:bodyPr/>
                    <a:lstStyle/>
                    <a:p>
                      <a:pPr algn="l" fontAlgn="ctr"/>
                      <a:r>
                        <a:rPr lang="en-GB" sz="1800" u="none" strike="noStrike">
                          <a:effectLst/>
                        </a:rPr>
                        <a:t>HCl</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effectLst/>
                        </a:rPr>
                        <a:t>168,000</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a:effectLst/>
                        </a:rPr>
                        <a:t>198,000</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solidFill>
                            <a:srgbClr val="FF0000"/>
                          </a:solidFill>
                          <a:effectLst/>
                        </a:rPr>
                        <a:t>1.18</a:t>
                      </a:r>
                      <a:endParaRPr lang="en-GB" sz="1800" b="0" i="0" u="none" strike="noStrike" dirty="0">
                        <a:solidFill>
                          <a:srgbClr val="FF0000"/>
                        </a:solidFill>
                        <a:effectLst/>
                        <a:latin typeface="Arial"/>
                      </a:endParaRPr>
                    </a:p>
                  </a:txBody>
                  <a:tcPr marL="9525" marR="9525" marT="9525" marB="0" anchor="ctr"/>
                </a:tc>
              </a:tr>
              <a:tr h="300736">
                <a:tc>
                  <a:txBody>
                    <a:bodyPr/>
                    <a:lstStyle/>
                    <a:p>
                      <a:pPr algn="l" fontAlgn="ctr"/>
                      <a:r>
                        <a:rPr lang="en-GB" sz="1800" u="none" strike="noStrike">
                          <a:effectLst/>
                        </a:rPr>
                        <a:t>CO</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effectLst/>
                        </a:rPr>
                        <a:t>1,140</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a:effectLst/>
                        </a:rPr>
                        <a:t>20,200</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solidFill>
                            <a:srgbClr val="FF0000"/>
                          </a:solidFill>
                          <a:effectLst/>
                        </a:rPr>
                        <a:t>17.7</a:t>
                      </a:r>
                      <a:endParaRPr lang="en-GB" sz="1800" b="0" i="0" u="none" strike="noStrike" dirty="0">
                        <a:solidFill>
                          <a:srgbClr val="FF0000"/>
                        </a:solidFill>
                        <a:effectLst/>
                        <a:latin typeface="Arial"/>
                      </a:endParaRPr>
                    </a:p>
                  </a:txBody>
                  <a:tcPr marL="9525" marR="9525" marT="9525" marB="0" anchor="ctr"/>
                </a:tc>
              </a:tr>
              <a:tr h="300736">
                <a:tc>
                  <a:txBody>
                    <a:bodyPr/>
                    <a:lstStyle/>
                    <a:p>
                      <a:pPr algn="l" fontAlgn="ctr"/>
                      <a:r>
                        <a:rPr lang="en-GB" sz="1800" u="none" strike="noStrike">
                          <a:effectLst/>
                        </a:rPr>
                        <a:t>Pb</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effectLst/>
                        </a:rPr>
                        <a:t>313</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effectLst/>
                        </a:rPr>
                        <a:t>420</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solidFill>
                            <a:srgbClr val="FF0000"/>
                          </a:solidFill>
                          <a:effectLst/>
                        </a:rPr>
                        <a:t>1.34</a:t>
                      </a:r>
                      <a:endParaRPr lang="en-GB" sz="1800" b="0" i="0" u="none" strike="noStrike" dirty="0">
                        <a:solidFill>
                          <a:srgbClr val="FF0000"/>
                        </a:solidFill>
                        <a:effectLst/>
                        <a:latin typeface="Arial"/>
                      </a:endParaRPr>
                    </a:p>
                  </a:txBody>
                  <a:tcPr marL="9525" marR="9525" marT="9525" marB="0" anchor="ctr"/>
                </a:tc>
              </a:tr>
              <a:tr h="300736">
                <a:tc>
                  <a:txBody>
                    <a:bodyPr/>
                    <a:lstStyle/>
                    <a:p>
                      <a:pPr algn="l" fontAlgn="ctr"/>
                      <a:r>
                        <a:rPr lang="en-GB" sz="1800" u="none" strike="noStrike">
                          <a:effectLst/>
                        </a:rPr>
                        <a:t>Cd</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a:effectLst/>
                        </a:rPr>
                        <a:t>15.6</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a:effectLst/>
                        </a:rPr>
                        <a:t>35.1</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solidFill>
                            <a:srgbClr val="FF0000"/>
                          </a:solidFill>
                          <a:effectLst/>
                        </a:rPr>
                        <a:t>2.25</a:t>
                      </a:r>
                      <a:endParaRPr lang="en-GB" sz="1800" b="0" i="0" u="none" strike="noStrike" dirty="0">
                        <a:solidFill>
                          <a:srgbClr val="FF0000"/>
                        </a:solidFill>
                        <a:effectLst/>
                        <a:latin typeface="Arial"/>
                      </a:endParaRPr>
                    </a:p>
                  </a:txBody>
                  <a:tcPr marL="9525" marR="9525" marT="9525" marB="0" anchor="ctr"/>
                </a:tc>
              </a:tr>
              <a:tr h="300736">
                <a:tc>
                  <a:txBody>
                    <a:bodyPr/>
                    <a:lstStyle/>
                    <a:p>
                      <a:pPr algn="l" fontAlgn="ctr"/>
                      <a:r>
                        <a:rPr lang="en-GB" sz="1800" u="none" strike="noStrike">
                          <a:effectLst/>
                        </a:rPr>
                        <a:t>Hg</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a:effectLst/>
                        </a:rPr>
                        <a:t>605</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a:effectLst/>
                        </a:rPr>
                        <a:t>682</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solidFill>
                            <a:srgbClr val="FF0000"/>
                          </a:solidFill>
                          <a:effectLst/>
                        </a:rPr>
                        <a:t>1.13</a:t>
                      </a:r>
                      <a:endParaRPr lang="en-GB" sz="1800" b="0" i="0" u="none" strike="noStrike" dirty="0">
                        <a:solidFill>
                          <a:srgbClr val="FF0000"/>
                        </a:solidFill>
                        <a:effectLst/>
                        <a:latin typeface="Arial"/>
                      </a:endParaRPr>
                    </a:p>
                  </a:txBody>
                  <a:tcPr marL="9525" marR="9525" marT="9525" marB="0" anchor="ctr"/>
                </a:tc>
              </a:tr>
              <a:tr h="300736">
                <a:tc>
                  <a:txBody>
                    <a:bodyPr/>
                    <a:lstStyle/>
                    <a:p>
                      <a:pPr algn="l" fontAlgn="ctr"/>
                      <a:r>
                        <a:rPr lang="en-GB" sz="1800" u="none" strike="noStrike" dirty="0" smtClean="0">
                          <a:effectLst/>
                        </a:rPr>
                        <a:t>PM</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a:effectLst/>
                        </a:rPr>
                        <a:t>3,170</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effectLst/>
                        </a:rPr>
                        <a:t>89,900</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solidFill>
                            <a:srgbClr val="FF0000"/>
                          </a:solidFill>
                          <a:effectLst/>
                        </a:rPr>
                        <a:t>28.4</a:t>
                      </a:r>
                      <a:endParaRPr lang="en-GB" sz="1800" b="0" i="0" u="none" strike="noStrike" dirty="0">
                        <a:solidFill>
                          <a:srgbClr val="FF0000"/>
                        </a:solidFill>
                        <a:effectLst/>
                        <a:latin typeface="Arial"/>
                      </a:endParaRPr>
                    </a:p>
                  </a:txBody>
                  <a:tcPr marL="9525" marR="9525" marT="9525" marB="0" anchor="ctr"/>
                </a:tc>
              </a:tr>
              <a:tr h="364898">
                <a:tc>
                  <a:txBody>
                    <a:bodyPr/>
                    <a:lstStyle/>
                    <a:p>
                      <a:pPr algn="l" fontAlgn="ctr"/>
                      <a:r>
                        <a:rPr lang="en-GB" sz="1800" u="none" strike="noStrike">
                          <a:effectLst/>
                        </a:rPr>
                        <a:t>CDD/CDF, total</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a:effectLst/>
                        </a:rPr>
                        <a:t>0.0678</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effectLst/>
                        </a:rPr>
                        <a:t>0.0985</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solidFill>
                            <a:srgbClr val="FF0000"/>
                          </a:solidFill>
                          <a:effectLst/>
                        </a:rPr>
                        <a:t>1.45</a:t>
                      </a:r>
                      <a:endParaRPr lang="en-GB" sz="1800" b="0" i="0" u="none" strike="noStrike" dirty="0">
                        <a:solidFill>
                          <a:srgbClr val="FF0000"/>
                        </a:solidFill>
                        <a:effectLst/>
                        <a:latin typeface="Arial"/>
                      </a:endParaRPr>
                    </a:p>
                  </a:txBody>
                  <a:tcPr marL="9525" marR="9525" marT="9525" marB="0" anchor="ctr"/>
                </a:tc>
              </a:tr>
              <a:tr h="364898">
                <a:tc>
                  <a:txBody>
                    <a:bodyPr/>
                    <a:lstStyle/>
                    <a:p>
                      <a:pPr algn="l" fontAlgn="ctr"/>
                      <a:r>
                        <a:rPr lang="en-GB" sz="1800" u="none" strike="noStrike">
                          <a:effectLst/>
                        </a:rPr>
                        <a:t>CDD/CDF, TEQ</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a:effectLst/>
                        </a:rPr>
                        <a:t>0.00145</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effectLst/>
                        </a:rPr>
                        <a:t>0.00183</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solidFill>
                            <a:srgbClr val="FF0000"/>
                          </a:solidFill>
                          <a:effectLst/>
                        </a:rPr>
                        <a:t>1.26</a:t>
                      </a:r>
                      <a:endParaRPr lang="en-GB" sz="1800" b="0" i="0" u="none" strike="noStrike" dirty="0">
                        <a:solidFill>
                          <a:srgbClr val="FF0000"/>
                        </a:solidFill>
                        <a:effectLst/>
                        <a:latin typeface="Arial"/>
                      </a:endParaRPr>
                    </a:p>
                  </a:txBody>
                  <a:tcPr marL="9525" marR="9525" marT="9525" marB="0" anchor="ctr"/>
                </a:tc>
              </a:tr>
              <a:tr h="300736">
                <a:tc>
                  <a:txBody>
                    <a:bodyPr/>
                    <a:lstStyle/>
                    <a:p>
                      <a:pPr algn="l" fontAlgn="ctr"/>
                      <a:r>
                        <a:rPr lang="en-GB" sz="1800" u="none" strike="noStrike">
                          <a:effectLst/>
                        </a:rPr>
                        <a:t>NOX</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a:effectLst/>
                        </a:rPr>
                        <a:t>146,000</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effectLst/>
                        </a:rPr>
                        <a:t>1,080,000</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solidFill>
                            <a:srgbClr val="FF0000"/>
                          </a:solidFill>
                          <a:effectLst/>
                        </a:rPr>
                        <a:t>7.40</a:t>
                      </a:r>
                      <a:endParaRPr lang="en-GB" sz="1800" b="0" i="0" u="none" strike="noStrike" dirty="0">
                        <a:solidFill>
                          <a:srgbClr val="FF0000"/>
                        </a:solidFill>
                        <a:effectLst/>
                        <a:latin typeface="Arial"/>
                      </a:endParaRPr>
                    </a:p>
                  </a:txBody>
                  <a:tcPr marL="9525" marR="9525" marT="9525" marB="0" anchor="ctr"/>
                </a:tc>
              </a:tr>
              <a:tr h="300736">
                <a:tc>
                  <a:txBody>
                    <a:bodyPr/>
                    <a:lstStyle/>
                    <a:p>
                      <a:pPr algn="l" fontAlgn="ctr"/>
                      <a:r>
                        <a:rPr lang="en-GB" sz="1800" u="none" strike="noStrike">
                          <a:effectLst/>
                        </a:rPr>
                        <a:t>SO2</a:t>
                      </a:r>
                      <a:endParaRPr lang="en-GB" sz="1800" b="0"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effectLst/>
                        </a:rPr>
                        <a:t>73,700</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effectLst/>
                        </a:rPr>
                        <a:t>126,000</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solidFill>
                            <a:srgbClr val="FF0000"/>
                          </a:solidFill>
                          <a:effectLst/>
                        </a:rPr>
                        <a:t>1.71</a:t>
                      </a:r>
                      <a:endParaRPr lang="en-GB" sz="1800" b="0" i="0" u="none" strike="noStrike" dirty="0">
                        <a:solidFill>
                          <a:srgbClr val="FF0000"/>
                        </a:solidFill>
                        <a:effectLst/>
                        <a:latin typeface="Arial"/>
                      </a:endParaRPr>
                    </a:p>
                  </a:txBody>
                  <a:tcPr marL="9525" marR="9525" marT="9525" marB="0" anchor="ctr"/>
                </a:tc>
              </a:tr>
              <a:tr h="300736">
                <a:tc>
                  <a:txBody>
                    <a:bodyPr/>
                    <a:lstStyle/>
                    <a:p>
                      <a:pPr algn="l" fontAlgn="ctr"/>
                      <a:r>
                        <a:rPr lang="en-GB" sz="1800" b="1" u="none" strike="noStrike">
                          <a:effectLst/>
                        </a:rPr>
                        <a:t>Total</a:t>
                      </a:r>
                      <a:endParaRPr lang="en-GB" sz="1800" b="1" i="0" u="none" strike="noStrike">
                        <a:solidFill>
                          <a:srgbClr val="000000"/>
                        </a:solidFill>
                        <a:effectLst/>
                        <a:latin typeface="Arial"/>
                      </a:endParaRPr>
                    </a:p>
                  </a:txBody>
                  <a:tcPr marL="9525" marR="9525" marT="9525" marB="0" anchor="ctr"/>
                </a:tc>
                <a:tc>
                  <a:txBody>
                    <a:bodyPr/>
                    <a:lstStyle/>
                    <a:p>
                      <a:pPr algn="ctr" fontAlgn="ctr"/>
                      <a:r>
                        <a:rPr lang="en-GB" sz="1800" b="1" u="none" strike="noStrike" dirty="0">
                          <a:effectLst/>
                        </a:rPr>
                        <a:t>393,000</a:t>
                      </a:r>
                      <a:endParaRPr lang="en-GB" sz="1800" b="1" i="0" u="none" strike="noStrike" dirty="0">
                        <a:solidFill>
                          <a:srgbClr val="000000"/>
                        </a:solidFill>
                        <a:effectLst/>
                        <a:latin typeface="Arial"/>
                      </a:endParaRPr>
                    </a:p>
                  </a:txBody>
                  <a:tcPr marL="9525" marR="9525" marT="9525" marB="0" anchor="ctr"/>
                </a:tc>
                <a:tc>
                  <a:txBody>
                    <a:bodyPr/>
                    <a:lstStyle/>
                    <a:p>
                      <a:pPr algn="ctr" fontAlgn="ctr"/>
                      <a:r>
                        <a:rPr lang="en-GB" sz="1800" b="1" u="none" strike="noStrike" dirty="0">
                          <a:effectLst/>
                        </a:rPr>
                        <a:t>1,520,000</a:t>
                      </a:r>
                      <a:endParaRPr lang="en-GB" sz="1800" b="1" i="0" u="none" strike="noStrike" dirty="0">
                        <a:solidFill>
                          <a:srgbClr val="000000"/>
                        </a:solidFill>
                        <a:effectLst/>
                        <a:latin typeface="Arial"/>
                      </a:endParaRPr>
                    </a:p>
                  </a:txBody>
                  <a:tcPr marL="9525" marR="9525" marT="9525" marB="0" anchor="ctr"/>
                </a:tc>
                <a:tc>
                  <a:txBody>
                    <a:bodyPr/>
                    <a:lstStyle/>
                    <a:p>
                      <a:pPr algn="ctr" fontAlgn="ctr"/>
                      <a:r>
                        <a:rPr lang="en-GB" sz="1800" b="1" u="none" strike="noStrike" dirty="0">
                          <a:solidFill>
                            <a:srgbClr val="FF0000"/>
                          </a:solidFill>
                          <a:effectLst/>
                        </a:rPr>
                        <a:t>3.87</a:t>
                      </a:r>
                      <a:endParaRPr lang="en-GB" sz="1800" b="1" i="0" u="none" strike="noStrike" dirty="0">
                        <a:solidFill>
                          <a:srgbClr val="FF0000"/>
                        </a:solidFill>
                        <a:effectLst/>
                        <a:latin typeface="Arial"/>
                      </a:endParaRPr>
                    </a:p>
                  </a:txBody>
                  <a:tcPr marL="9525" marR="9525" marT="9525" marB="0" anchor="ctr"/>
                </a:tc>
              </a:tr>
            </a:tbl>
          </a:graphicData>
        </a:graphic>
      </p:graphicFrame>
      <p:sp>
        <p:nvSpPr>
          <p:cNvPr id="5" name="TextBox 4"/>
          <p:cNvSpPr txBox="1"/>
          <p:nvPr/>
        </p:nvSpPr>
        <p:spPr>
          <a:xfrm>
            <a:off x="1991544" y="5877273"/>
            <a:ext cx="8280920" cy="1015663"/>
          </a:xfrm>
          <a:prstGeom prst="rect">
            <a:avLst/>
          </a:prstGeom>
          <a:noFill/>
        </p:spPr>
        <p:txBody>
          <a:bodyPr wrap="square" rtlCol="0">
            <a:spAutoFit/>
          </a:bodyPr>
          <a:lstStyle/>
          <a:p>
            <a:r>
              <a:rPr lang="en-GB" sz="1200" dirty="0"/>
              <a:t>*USEPA Standards of Performance for New Stationary Sources and Emissions Guidelines for Existing Sources: Hospital/Medical/Infectious Waste Incinerators; Final Rule. Federal Register Vol. 74, No. 192, October 6, 2009 ,</a:t>
            </a:r>
          </a:p>
          <a:p>
            <a:r>
              <a:rPr lang="en-GB" sz="1200" dirty="0"/>
              <a:t>Rules and Regulations, </a:t>
            </a:r>
            <a:r>
              <a:rPr lang="en-GB" sz="1200" dirty="0" err="1"/>
              <a:t>pp</a:t>
            </a:r>
            <a:r>
              <a:rPr lang="en-GB" sz="1200" dirty="0"/>
              <a:t> 51368 – 51415  </a:t>
            </a:r>
          </a:p>
          <a:p>
            <a:r>
              <a:rPr lang="en-GB" sz="1200" dirty="0"/>
              <a:t>**Calculated from data in previous columns</a:t>
            </a:r>
          </a:p>
          <a:p>
            <a:r>
              <a:rPr lang="en-GB" sz="1200" dirty="0"/>
              <a:t># MACT= maximum achievable control technology</a:t>
            </a:r>
          </a:p>
        </p:txBody>
      </p:sp>
      <p:pic>
        <p:nvPicPr>
          <p:cNvPr id="6" name="Picture 2" descr="D:\HCWH 2011\Logos, letterhead etc\HCWH logos\HCWHlogo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732" y="5301208"/>
            <a:ext cx="1493268" cy="1556792"/>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D1D6AFA3-4940-43D5-A7CB-3EA0A09ECB61}" type="datetime1">
              <a:rPr lang="en-US" smtClean="0"/>
              <a:t>12/11/2019</a:t>
            </a:fld>
            <a:endParaRPr lang="en-US"/>
          </a:p>
        </p:txBody>
      </p:sp>
      <p:sp>
        <p:nvSpPr>
          <p:cNvPr id="7" name="Footer Placeholder 6"/>
          <p:cNvSpPr>
            <a:spLocks noGrp="1"/>
          </p:cNvSpPr>
          <p:nvPr>
            <p:ph type="ftr" sz="quarter" idx="11"/>
          </p:nvPr>
        </p:nvSpPr>
        <p:spPr/>
        <p:txBody>
          <a:bodyPr/>
          <a:lstStyle/>
          <a:p>
            <a:r>
              <a:rPr lang="en-US" smtClean="0"/>
              <a:t>National workshop on IHCWM &amp; WASH in HCF_Mahesh Nakarmi</a:t>
            </a:r>
            <a:endParaRPr lang="en-US" dirty="0"/>
          </a:p>
        </p:txBody>
      </p:sp>
      <p:sp>
        <p:nvSpPr>
          <p:cNvPr id="8" name="Slide Number Placeholder 7"/>
          <p:cNvSpPr>
            <a:spLocks noGrp="1"/>
          </p:cNvSpPr>
          <p:nvPr>
            <p:ph type="sldNum" sz="quarter" idx="12"/>
          </p:nvPr>
        </p:nvSpPr>
        <p:spPr/>
        <p:txBody>
          <a:bodyPr/>
          <a:lstStyle/>
          <a:p>
            <a:fld id="{19D45C30-91B6-4D37-B3EC-98C0C4E45E7F}" type="slidenum">
              <a:rPr lang="en-US" smtClean="0"/>
              <a:t>32</a:t>
            </a:fld>
            <a:endParaRPr lang="en-US" dirty="0"/>
          </a:p>
        </p:txBody>
      </p:sp>
    </p:spTree>
    <p:extLst>
      <p:ext uri="{BB962C8B-B14F-4D97-AF65-F5344CB8AC3E}">
        <p14:creationId xmlns:p14="http://schemas.microsoft.com/office/powerpoint/2010/main" val="3819034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966913" y="566738"/>
            <a:ext cx="8229600" cy="1143000"/>
          </a:xfrm>
        </p:spPr>
        <p:txBody>
          <a:bodyPr>
            <a:normAutofit fontScale="90000"/>
          </a:bodyPr>
          <a:lstStyle/>
          <a:p>
            <a:pPr eaLnBrk="1" hangingPunct="1"/>
            <a:r>
              <a:rPr altLang="en-US" smtClean="0"/>
              <a:t>Microwave Treatment</a:t>
            </a:r>
            <a:br>
              <a:rPr altLang="en-US" smtClean="0"/>
            </a:br>
            <a:r>
              <a:rPr altLang="en-US" smtClean="0"/>
              <a:t>Technologies</a:t>
            </a:r>
          </a:p>
        </p:txBody>
      </p:sp>
      <p:sp>
        <p:nvSpPr>
          <p:cNvPr id="55299" name="Rectangle 3"/>
          <p:cNvSpPr>
            <a:spLocks noGrp="1" noChangeArrowheads="1"/>
          </p:cNvSpPr>
          <p:nvPr>
            <p:ph idx="1"/>
          </p:nvPr>
        </p:nvSpPr>
        <p:spPr>
          <a:xfrm>
            <a:off x="2209800" y="1905000"/>
            <a:ext cx="7772400" cy="4191000"/>
          </a:xfrm>
        </p:spPr>
        <p:txBody>
          <a:bodyPr/>
          <a:lstStyle/>
          <a:p>
            <a:pPr>
              <a:spcAft>
                <a:spcPts val="1800"/>
              </a:spcAft>
              <a:buFont typeface="Arial" charset="0"/>
              <a:buChar char="•"/>
              <a:defRPr/>
            </a:pPr>
            <a:r>
              <a:rPr smtClean="0"/>
              <a:t>Disinfection by moist heat and steam generated by microwave energy</a:t>
            </a:r>
          </a:p>
          <a:p>
            <a:pPr>
              <a:spcBef>
                <a:spcPct val="0"/>
              </a:spcBef>
              <a:spcAft>
                <a:spcPts val="1800"/>
              </a:spcAft>
              <a:buFont typeface="Arial" charset="0"/>
              <a:buChar char="•"/>
              <a:defRPr/>
            </a:pPr>
            <a:r>
              <a:rPr smtClean="0"/>
              <a:t>Magnetrons (microwave generators) convert electrical energy into microwave energy</a:t>
            </a:r>
          </a:p>
          <a:p>
            <a:pPr>
              <a:spcAft>
                <a:spcPts val="1800"/>
              </a:spcAft>
              <a:buFont typeface="Arial" charset="0"/>
              <a:buChar char="•"/>
              <a:defRPr/>
            </a:pPr>
            <a:r>
              <a:rPr smtClean="0"/>
              <a:t>Some systems use temperatures around 97-100</a:t>
            </a:r>
            <a:r>
              <a:rPr baseline="30000" smtClean="0"/>
              <a:t>o</a:t>
            </a:r>
            <a:r>
              <a:rPr smtClean="0"/>
              <a:t>C with long exposure times. In other systems, steam under pressure is used to achieve temperatures as high as 140</a:t>
            </a:r>
            <a:r>
              <a:rPr baseline="30000" smtClean="0"/>
              <a:t>o</a:t>
            </a:r>
            <a:r>
              <a:rPr smtClean="0"/>
              <a:t>C.</a:t>
            </a:r>
          </a:p>
        </p:txBody>
      </p:sp>
      <p:sp>
        <p:nvSpPr>
          <p:cNvPr id="2" name="Date Placeholder 1"/>
          <p:cNvSpPr>
            <a:spLocks noGrp="1"/>
          </p:cNvSpPr>
          <p:nvPr>
            <p:ph type="dt" sz="half" idx="10"/>
          </p:nvPr>
        </p:nvSpPr>
        <p:spPr/>
        <p:txBody>
          <a:bodyPr/>
          <a:lstStyle/>
          <a:p>
            <a:fld id="{9A466F60-6595-4ACF-9595-8CF093FAAF0D}"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33</a:t>
            </a:fld>
            <a:endParaRPr lang="en-US" dirty="0"/>
          </a:p>
        </p:txBody>
      </p:sp>
    </p:spTree>
    <p:extLst>
      <p:ext uri="{BB962C8B-B14F-4D97-AF65-F5344CB8AC3E}">
        <p14:creationId xmlns:p14="http://schemas.microsoft.com/office/powerpoint/2010/main" val="117724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xfrm>
            <a:off x="1752600" y="304800"/>
            <a:ext cx="8915400" cy="838200"/>
          </a:xfrm>
        </p:spPr>
        <p:txBody>
          <a:bodyPr/>
          <a:lstStyle/>
          <a:p>
            <a:pPr eaLnBrk="1" hangingPunct="1"/>
            <a:r>
              <a:rPr altLang="en-US" sz="2800" dirty="0"/>
              <a:t>Example of Small to Medium Microwave Systems</a:t>
            </a:r>
          </a:p>
        </p:txBody>
      </p:sp>
      <p:pic>
        <p:nvPicPr>
          <p:cNvPr id="81925" name="Picture 11" descr="60-160+behael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600" y="1051159"/>
            <a:ext cx="29876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12" descr="mediste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86" y="1125871"/>
            <a:ext cx="1539837" cy="155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Text Box 3"/>
          <p:cNvSpPr txBox="1">
            <a:spLocks noChangeArrowheads="1"/>
          </p:cNvSpPr>
          <p:nvPr/>
        </p:nvSpPr>
        <p:spPr bwMode="auto">
          <a:xfrm>
            <a:off x="1524001" y="6521450"/>
            <a:ext cx="3122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1600" dirty="0">
                <a:solidFill>
                  <a:schemeClr val="tx1"/>
                </a:solidFill>
                <a:latin typeface="Times New Roman" panose="02020603050405020304" pitchFamily="18" charset="0"/>
              </a:rPr>
              <a:t>Sources: </a:t>
            </a:r>
            <a:r>
              <a:rPr lang="en-US" altLang="en-US" sz="1600" dirty="0" err="1">
                <a:solidFill>
                  <a:schemeClr val="tx1"/>
                </a:solidFill>
                <a:latin typeface="Times New Roman" panose="02020603050405020304" pitchFamily="18" charset="0"/>
              </a:rPr>
              <a:t>Sintion</a:t>
            </a:r>
            <a:r>
              <a:rPr lang="en-US" altLang="en-US" sz="1600" dirty="0">
                <a:solidFill>
                  <a:schemeClr val="tx1"/>
                </a:solidFill>
                <a:latin typeface="Times New Roman" panose="02020603050405020304" pitchFamily="18" charset="0"/>
              </a:rPr>
              <a:t>, </a:t>
            </a:r>
            <a:r>
              <a:rPr lang="en-US" altLang="en-US" sz="1600" dirty="0" err="1">
                <a:solidFill>
                  <a:schemeClr val="tx1"/>
                </a:solidFill>
                <a:latin typeface="Times New Roman" panose="02020603050405020304" pitchFamily="18" charset="0"/>
              </a:rPr>
              <a:t>Meteka</a:t>
            </a:r>
            <a:r>
              <a:rPr lang="en-US" altLang="en-US" sz="1600" dirty="0">
                <a:solidFill>
                  <a:schemeClr val="tx1"/>
                </a:solidFill>
                <a:latin typeface="Times New Roman" panose="02020603050405020304" pitchFamily="18" charset="0"/>
              </a:rPr>
              <a:t>, </a:t>
            </a:r>
            <a:r>
              <a:rPr lang="en-US" altLang="en-US" sz="1600" dirty="0" err="1">
                <a:solidFill>
                  <a:schemeClr val="tx1"/>
                </a:solidFill>
                <a:latin typeface="Times New Roman" panose="02020603050405020304" pitchFamily="18" charset="0"/>
              </a:rPr>
              <a:t>Sterifant</a:t>
            </a:r>
            <a:endParaRPr lang="en-US" altLang="en-US" sz="1600" dirty="0">
              <a:solidFill>
                <a:schemeClr val="tx1"/>
              </a:solidFill>
              <a:latin typeface="Times New Roman" panose="02020603050405020304" pitchFamily="18" charset="0"/>
            </a:endParaRPr>
          </a:p>
        </p:txBody>
      </p:sp>
      <p:pic>
        <p:nvPicPr>
          <p:cNvPr id="8192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867" y="2763752"/>
            <a:ext cx="1510154" cy="151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Rectangle 9"/>
          <p:cNvSpPr>
            <a:spLocks noChangeArrowheads="1"/>
          </p:cNvSpPr>
          <p:nvPr/>
        </p:nvSpPr>
        <p:spPr bwMode="auto">
          <a:xfrm>
            <a:off x="1538324" y="4788529"/>
            <a:ext cx="675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Microwave units used in Austria, Bulgaria, Czech Republic, Ecuador, Ethiopia, France, Germany, Greece, Hungary, India, Indonesia, Iran, Kuwait, Latvia, Lithuania, Malaysia, Nigeria, Poland, Romania, Serbia, Turkmenistan, UK and other countries</a:t>
            </a:r>
          </a:p>
        </p:txBody>
      </p:sp>
      <p:sp>
        <p:nvSpPr>
          <p:cNvPr id="2" name="Date Placeholder 1"/>
          <p:cNvSpPr>
            <a:spLocks noGrp="1"/>
          </p:cNvSpPr>
          <p:nvPr>
            <p:ph type="dt" sz="half" idx="10"/>
          </p:nvPr>
        </p:nvSpPr>
        <p:spPr/>
        <p:txBody>
          <a:bodyPr/>
          <a:lstStyle/>
          <a:p>
            <a:fld id="{9FDFEAA2-549B-4AD8-98BA-007F6B4B1EAE}"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pPr/>
              <a:t>34</a:t>
            </a:fld>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903" y="985449"/>
            <a:ext cx="4730761" cy="3766969"/>
          </a:xfrm>
          <a:prstGeom prst="rect">
            <a:avLst/>
          </a:prstGeom>
        </p:spPr>
      </p:pic>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7575" y="4033938"/>
            <a:ext cx="21304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38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09800" y="228600"/>
            <a:ext cx="7772400" cy="914400"/>
          </a:xfrm>
        </p:spPr>
        <p:txBody>
          <a:bodyPr>
            <a:normAutofit fontScale="90000"/>
          </a:bodyPr>
          <a:lstStyle/>
          <a:p>
            <a:pPr eaLnBrk="1" hangingPunct="1"/>
            <a:r>
              <a:rPr altLang="en-US" dirty="0" smtClean="0"/>
              <a:t>Alkaline Hydrolysis Technologies</a:t>
            </a:r>
          </a:p>
        </p:txBody>
      </p:sp>
      <p:sp>
        <p:nvSpPr>
          <p:cNvPr id="95235" name="Text Box 3"/>
          <p:cNvSpPr txBox="1">
            <a:spLocks noChangeArrowheads="1"/>
          </p:cNvSpPr>
          <p:nvPr/>
        </p:nvSpPr>
        <p:spPr bwMode="auto">
          <a:xfrm>
            <a:off x="4953000" y="6488114"/>
            <a:ext cx="1430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imes New Roman" panose="02020603050405020304" pitchFamily="18" charset="0"/>
              </a:rPr>
              <a:t>Source: WR2</a:t>
            </a:r>
          </a:p>
        </p:txBody>
      </p:sp>
      <p:sp>
        <p:nvSpPr>
          <p:cNvPr id="95236" name="Rectangle 5"/>
          <p:cNvSpPr>
            <a:spLocks noChangeArrowheads="1"/>
          </p:cNvSpPr>
          <p:nvPr/>
        </p:nvSpPr>
        <p:spPr bwMode="auto">
          <a:xfrm>
            <a:off x="2057400" y="1143000"/>
            <a:ext cx="79248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8788" indent="-458788">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a:spcBef>
                <a:spcPct val="0"/>
              </a:spcBef>
              <a:spcAft>
                <a:spcPts val="1200"/>
              </a:spcAft>
              <a:buFontTx/>
              <a:buChar char="•"/>
            </a:pPr>
            <a:r>
              <a:rPr lang="en-US" altLang="en-US" sz="2400" dirty="0">
                <a:solidFill>
                  <a:schemeClr val="tx1"/>
                </a:solidFill>
              </a:rPr>
              <a:t>Also called tissue digesters</a:t>
            </a:r>
          </a:p>
          <a:p>
            <a:pPr>
              <a:spcBef>
                <a:spcPct val="0"/>
              </a:spcBef>
              <a:spcAft>
                <a:spcPts val="1200"/>
              </a:spcAft>
              <a:buFontTx/>
              <a:buChar char="•"/>
            </a:pPr>
            <a:r>
              <a:rPr lang="en-US" altLang="en-US" sz="2400" dirty="0">
                <a:solidFill>
                  <a:schemeClr val="tx1"/>
                </a:solidFill>
              </a:rPr>
              <a:t>Used for anatomical waste (body parts), organs, tissues, placenta, contaminated animal waste, and cadavers; also destroys formaldehyde and some cytotoxic waste</a:t>
            </a:r>
          </a:p>
          <a:p>
            <a:pPr>
              <a:spcBef>
                <a:spcPct val="0"/>
              </a:spcBef>
              <a:spcAft>
                <a:spcPts val="1200"/>
              </a:spcAft>
              <a:buFontTx/>
              <a:buChar char="•"/>
            </a:pPr>
            <a:r>
              <a:rPr lang="en-US" altLang="en-US" sz="2400" dirty="0">
                <a:solidFill>
                  <a:schemeClr val="tx1"/>
                </a:solidFill>
              </a:rPr>
              <a:t>Process involves placing waste in stainless steel vessels and treatment with steam and alkali (sodium or potassium hydroxide)</a:t>
            </a:r>
          </a:p>
          <a:p>
            <a:pPr>
              <a:spcBef>
                <a:spcPct val="0"/>
              </a:spcBef>
              <a:spcAft>
                <a:spcPts val="1200"/>
              </a:spcAft>
              <a:buFontTx/>
              <a:buChar char="•"/>
            </a:pPr>
            <a:r>
              <a:rPr lang="en-US" altLang="en-US" sz="2400" dirty="0">
                <a:solidFill>
                  <a:schemeClr val="tx1"/>
                </a:solidFill>
              </a:rPr>
              <a:t>The main solid residue remaining from </a:t>
            </a:r>
            <a:br>
              <a:rPr lang="en-US" altLang="en-US" sz="2400" dirty="0">
                <a:solidFill>
                  <a:schemeClr val="tx1"/>
                </a:solidFill>
              </a:rPr>
            </a:br>
            <a:r>
              <a:rPr lang="en-US" altLang="en-US" sz="2400" dirty="0">
                <a:solidFill>
                  <a:schemeClr val="tx1"/>
                </a:solidFill>
              </a:rPr>
              <a:t>high pressure alkaline hydrolysis is </a:t>
            </a:r>
            <a:br>
              <a:rPr lang="en-US" altLang="en-US" sz="2400" dirty="0">
                <a:solidFill>
                  <a:schemeClr val="tx1"/>
                </a:solidFill>
              </a:rPr>
            </a:br>
            <a:r>
              <a:rPr lang="en-US" altLang="en-US" sz="2400" dirty="0">
                <a:solidFill>
                  <a:schemeClr val="tx1"/>
                </a:solidFill>
              </a:rPr>
              <a:t>calcium</a:t>
            </a:r>
          </a:p>
        </p:txBody>
      </p:sp>
      <p:sp>
        <p:nvSpPr>
          <p:cNvPr id="95237" name="Rectangle 6"/>
          <p:cNvSpPr>
            <a:spLocks noChangeArrowheads="1"/>
          </p:cNvSpPr>
          <p:nvPr/>
        </p:nvSpPr>
        <p:spPr bwMode="auto">
          <a:xfrm>
            <a:off x="1525588" y="20955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pic>
        <p:nvPicPr>
          <p:cNvPr id="95238" name="Picture 7" descr="Bone remaining after dig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1" y="5105400"/>
            <a:ext cx="166846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B5140605-7E67-4A31-B08D-C409F9DD637E}"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pPr/>
              <a:t>35</a:t>
            </a:fld>
            <a:endParaRPr lang="en-US"/>
          </a:p>
        </p:txBody>
      </p:sp>
    </p:spTree>
    <p:extLst>
      <p:ext uri="{BB962C8B-B14F-4D97-AF65-F5344CB8AC3E}">
        <p14:creationId xmlns:p14="http://schemas.microsoft.com/office/powerpoint/2010/main" val="312509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752600" y="381000"/>
            <a:ext cx="8686800" cy="914400"/>
          </a:xfrm>
        </p:spPr>
        <p:txBody>
          <a:bodyPr>
            <a:normAutofit fontScale="90000"/>
          </a:bodyPr>
          <a:lstStyle/>
          <a:p>
            <a:pPr eaLnBrk="1" hangingPunct="1"/>
            <a:r>
              <a:rPr altLang="en-US" smtClean="0"/>
              <a:t>Examples of Alkaline Hydrolysis Systems</a:t>
            </a:r>
          </a:p>
        </p:txBody>
      </p:sp>
      <p:pic>
        <p:nvPicPr>
          <p:cNvPr id="96259" name="Picture 4" descr="IMG_92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1809750" cy="1206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6260" name="Picture 2" descr="IMG_9512"/>
          <p:cNvPicPr>
            <a:picLocks noChangeAspect="1" noChangeArrowheads="1"/>
          </p:cNvPicPr>
          <p:nvPr/>
        </p:nvPicPr>
        <p:blipFill>
          <a:blip r:embed="rId4" cstate="print">
            <a:extLst>
              <a:ext uri="{28A0092B-C50C-407E-A947-70E740481C1C}">
                <a14:useLocalDpi xmlns:a14="http://schemas.microsoft.com/office/drawing/2010/main" val="0"/>
              </a:ext>
            </a:extLst>
          </a:blip>
          <a:srcRect l="25185" t="9998" r="13333" b="4466"/>
          <a:stretch>
            <a:fillRect/>
          </a:stretch>
        </p:blipFill>
        <p:spPr bwMode="auto">
          <a:xfrm>
            <a:off x="2286001" y="4572000"/>
            <a:ext cx="1725613"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6261" name="Picture 4" descr="Pfizer 7"/>
          <p:cNvPicPr>
            <a:picLocks noChangeAspect="1" noChangeArrowheads="1"/>
          </p:cNvPicPr>
          <p:nvPr/>
        </p:nvPicPr>
        <p:blipFill>
          <a:blip r:embed="rId5">
            <a:extLst>
              <a:ext uri="{28A0092B-C50C-407E-A947-70E740481C1C}">
                <a14:useLocalDpi xmlns:a14="http://schemas.microsoft.com/office/drawing/2010/main" val="0"/>
              </a:ext>
            </a:extLst>
          </a:blip>
          <a:srcRect l="42500" t="20000" r="3333" b="14444"/>
          <a:stretch>
            <a:fillRect/>
          </a:stretch>
        </p:blipFill>
        <p:spPr bwMode="auto">
          <a:xfrm>
            <a:off x="1676400" y="1371600"/>
            <a:ext cx="3106738"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6262" name="Text Box 4"/>
          <p:cNvSpPr txBox="1">
            <a:spLocks noChangeArrowheads="1"/>
          </p:cNvSpPr>
          <p:nvPr/>
        </p:nvSpPr>
        <p:spPr bwMode="auto">
          <a:xfrm>
            <a:off x="2514600" y="4157664"/>
            <a:ext cx="1335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1600" dirty="0">
                <a:solidFill>
                  <a:schemeClr val="tx1"/>
                </a:solidFill>
                <a:latin typeface="Times New Roman" panose="02020603050405020304" pitchFamily="18" charset="0"/>
              </a:rPr>
              <a:t>4500 kg units</a:t>
            </a:r>
          </a:p>
        </p:txBody>
      </p:sp>
      <p:sp>
        <p:nvSpPr>
          <p:cNvPr id="96263" name="Text Box 4"/>
          <p:cNvSpPr txBox="1">
            <a:spLocks noChangeArrowheads="1"/>
          </p:cNvSpPr>
          <p:nvPr/>
        </p:nvSpPr>
        <p:spPr bwMode="auto">
          <a:xfrm>
            <a:off x="3998914" y="5486401"/>
            <a:ext cx="1335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1600" dirty="0">
                <a:solidFill>
                  <a:schemeClr val="tx1"/>
                </a:solidFill>
                <a:latin typeface="Times New Roman" panose="02020603050405020304" pitchFamily="18" charset="0"/>
              </a:rPr>
              <a:t>21 kg units</a:t>
            </a:r>
          </a:p>
        </p:txBody>
      </p:sp>
      <p:pic>
        <p:nvPicPr>
          <p:cNvPr id="96264" name="sigplus_8e891fc459ce8d130eca4bb471dce90e_img0001" descr="http://www.pri-bio.com/cache/preview/1ff09a8e4cf29f894040809638d8d9e7.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962400"/>
            <a:ext cx="1906588" cy="1906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6265" name="Picture 13" descr="Jeff Edwards Columbus Alkaline Hydrolysis"/>
          <p:cNvPicPr>
            <a:picLocks noChangeAspect="1" noChangeArrowheads="1"/>
          </p:cNvPicPr>
          <p:nvPr/>
        </p:nvPicPr>
        <p:blipFill>
          <a:blip r:embed="rId8">
            <a:extLst>
              <a:ext uri="{28A0092B-C50C-407E-A947-70E740481C1C}">
                <a14:useLocalDpi xmlns:a14="http://schemas.microsoft.com/office/drawing/2010/main" val="0"/>
              </a:ext>
            </a:extLst>
          </a:blip>
          <a:srcRect l="60915" t="9579" r="2246" b="22514"/>
          <a:stretch>
            <a:fillRect/>
          </a:stretch>
        </p:blipFill>
        <p:spPr bwMode="auto">
          <a:xfrm>
            <a:off x="8458200" y="1295400"/>
            <a:ext cx="20574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6266"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1" y="4724400"/>
            <a:ext cx="1558925"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6267" name="Text Box 4"/>
          <p:cNvSpPr txBox="1">
            <a:spLocks noChangeArrowheads="1"/>
          </p:cNvSpPr>
          <p:nvPr/>
        </p:nvSpPr>
        <p:spPr bwMode="auto">
          <a:xfrm>
            <a:off x="5715001" y="2590801"/>
            <a:ext cx="1514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algn="ctr" eaLnBrk="1" hangingPunct="1">
              <a:spcBef>
                <a:spcPct val="0"/>
              </a:spcBef>
              <a:buFontTx/>
              <a:buNone/>
            </a:pPr>
            <a:r>
              <a:rPr lang="en-US" altLang="en-US" sz="1600" dirty="0">
                <a:solidFill>
                  <a:schemeClr val="tx1"/>
                </a:solidFill>
                <a:latin typeface="Times New Roman" panose="02020603050405020304" pitchFamily="18" charset="0"/>
              </a:rPr>
              <a:t>Typical residues from alkaline hydrolysis</a:t>
            </a:r>
          </a:p>
        </p:txBody>
      </p:sp>
      <p:sp>
        <p:nvSpPr>
          <p:cNvPr id="96268" name="Text Box 3"/>
          <p:cNvSpPr txBox="1">
            <a:spLocks noChangeArrowheads="1"/>
          </p:cNvSpPr>
          <p:nvPr/>
        </p:nvSpPr>
        <p:spPr bwMode="auto">
          <a:xfrm>
            <a:off x="2897188" y="6488114"/>
            <a:ext cx="6323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1800" dirty="0">
                <a:solidFill>
                  <a:schemeClr val="tx1"/>
                </a:solidFill>
                <a:latin typeface="Times New Roman" panose="02020603050405020304" pitchFamily="18" charset="0"/>
              </a:rPr>
              <a:t>Sources: WR2, </a:t>
            </a:r>
            <a:r>
              <a:rPr lang="en-US" altLang="en-US" sz="1800" dirty="0" err="1">
                <a:solidFill>
                  <a:schemeClr val="tx1"/>
                </a:solidFill>
                <a:latin typeface="Times New Roman" panose="02020603050405020304" pitchFamily="18" charset="0"/>
              </a:rPr>
              <a:t>BioSafe</a:t>
            </a:r>
            <a:r>
              <a:rPr lang="en-US" altLang="en-US" sz="1800" dirty="0">
                <a:solidFill>
                  <a:schemeClr val="tx1"/>
                </a:solidFill>
                <a:latin typeface="Times New Roman" panose="02020603050405020304" pitchFamily="18" charset="0"/>
              </a:rPr>
              <a:t> Engineering, PRI, Bio-Response, Peerless</a:t>
            </a:r>
          </a:p>
        </p:txBody>
      </p:sp>
      <p:sp>
        <p:nvSpPr>
          <p:cNvPr id="2" name="Date Placeholder 1"/>
          <p:cNvSpPr>
            <a:spLocks noGrp="1"/>
          </p:cNvSpPr>
          <p:nvPr>
            <p:ph type="dt" sz="half" idx="10"/>
          </p:nvPr>
        </p:nvSpPr>
        <p:spPr/>
        <p:txBody>
          <a:bodyPr/>
          <a:lstStyle/>
          <a:p>
            <a:fld id="{30B42FC5-A0AC-4D24-A597-CAE1F7E2AF34}"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pPr/>
              <a:t>36</a:t>
            </a:fld>
            <a:endParaRPr lang="en-US"/>
          </a:p>
        </p:txBody>
      </p:sp>
    </p:spTree>
    <p:extLst>
      <p:ext uri="{BB962C8B-B14F-4D97-AF65-F5344CB8AC3E}">
        <p14:creationId xmlns:p14="http://schemas.microsoft.com/office/powerpoint/2010/main" val="40618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209800" y="304800"/>
            <a:ext cx="8458200" cy="1143000"/>
          </a:xfrm>
        </p:spPr>
        <p:txBody>
          <a:bodyPr>
            <a:normAutofit fontScale="90000"/>
          </a:bodyPr>
          <a:lstStyle/>
          <a:p>
            <a:r>
              <a:rPr altLang="en-US" smtClean="0"/>
              <a:t>Encapsulation of Healthcare Waste in Low-Resource Settings</a:t>
            </a:r>
          </a:p>
        </p:txBody>
      </p:sp>
      <p:sp>
        <p:nvSpPr>
          <p:cNvPr id="70659" name="Content Placeholder 2"/>
          <p:cNvSpPr>
            <a:spLocks noGrp="1"/>
          </p:cNvSpPr>
          <p:nvPr>
            <p:ph idx="1"/>
          </p:nvPr>
        </p:nvSpPr>
        <p:spPr>
          <a:xfrm>
            <a:off x="1981200" y="1828801"/>
            <a:ext cx="8229600" cy="4525963"/>
          </a:xfrm>
        </p:spPr>
        <p:txBody>
          <a:bodyPr/>
          <a:lstStyle/>
          <a:p>
            <a:pPr>
              <a:spcAft>
                <a:spcPts val="1800"/>
              </a:spcAft>
              <a:buFont typeface="Arial" charset="0"/>
              <a:buChar char="•"/>
              <a:defRPr/>
            </a:pPr>
            <a:r>
              <a:rPr smtClean="0"/>
              <a:t>Process whereby waste containers are filled, an immobilizing agent is added, and the containers are sealed</a:t>
            </a:r>
          </a:p>
          <a:p>
            <a:pPr>
              <a:spcAft>
                <a:spcPts val="1800"/>
              </a:spcAft>
              <a:buFont typeface="Arial" charset="0"/>
              <a:buChar char="•"/>
              <a:defRPr/>
            </a:pPr>
            <a:r>
              <a:rPr smtClean="0"/>
              <a:t>Boxes made of high-density polypropylene or metal drums can be 3/4</a:t>
            </a:r>
            <a:r>
              <a:rPr baseline="30000" smtClean="0"/>
              <a:t>th</a:t>
            </a:r>
            <a:r>
              <a:rPr smtClean="0"/>
              <a:t> filled with sharps, or chemical or pharmaceutical residues and immobilizing material (e.g., plastic foam, bituminous sand, cement mortar, or clay) is added and the box is sealed and buried</a:t>
            </a:r>
          </a:p>
        </p:txBody>
      </p:sp>
      <p:sp>
        <p:nvSpPr>
          <p:cNvPr id="2" name="Date Placeholder 1"/>
          <p:cNvSpPr>
            <a:spLocks noGrp="1"/>
          </p:cNvSpPr>
          <p:nvPr>
            <p:ph type="dt" sz="half" idx="10"/>
          </p:nvPr>
        </p:nvSpPr>
        <p:spPr/>
        <p:txBody>
          <a:bodyPr/>
          <a:lstStyle/>
          <a:p>
            <a:fld id="{0C70EA30-3844-4236-9C7E-9608230DE15B}"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37</a:t>
            </a:fld>
            <a:endParaRPr lang="en-US" dirty="0"/>
          </a:p>
        </p:txBody>
      </p:sp>
    </p:spTree>
    <p:extLst>
      <p:ext uri="{BB962C8B-B14F-4D97-AF65-F5344CB8AC3E}">
        <p14:creationId xmlns:p14="http://schemas.microsoft.com/office/powerpoint/2010/main" val="126370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966913" y="566738"/>
            <a:ext cx="8229600" cy="1143000"/>
          </a:xfrm>
        </p:spPr>
        <p:txBody>
          <a:bodyPr>
            <a:normAutofit fontScale="90000"/>
          </a:bodyPr>
          <a:lstStyle/>
          <a:p>
            <a:r>
              <a:rPr altLang="en-US" smtClean="0"/>
              <a:t>Inertization of Healthcare Waste in Low-Resource Settings</a:t>
            </a:r>
          </a:p>
        </p:txBody>
      </p:sp>
      <p:sp>
        <p:nvSpPr>
          <p:cNvPr id="72707" name="Content Placeholder 2"/>
          <p:cNvSpPr>
            <a:spLocks noGrp="1"/>
          </p:cNvSpPr>
          <p:nvPr>
            <p:ph idx="1"/>
          </p:nvPr>
        </p:nvSpPr>
        <p:spPr>
          <a:xfrm>
            <a:off x="1981200" y="1828801"/>
            <a:ext cx="8229600" cy="4297363"/>
          </a:xfrm>
        </p:spPr>
        <p:txBody>
          <a:bodyPr/>
          <a:lstStyle/>
          <a:p>
            <a:pPr>
              <a:spcAft>
                <a:spcPts val="1800"/>
              </a:spcAft>
              <a:buFont typeface="Arial" charset="0"/>
              <a:buChar char="•"/>
              <a:defRPr/>
            </a:pPr>
            <a:r>
              <a:rPr smtClean="0"/>
              <a:t>Process in which waste is mixed with cement and other substances before disposal so as to minimize the risk of leaching into nearby surface water and groundwater </a:t>
            </a:r>
          </a:p>
          <a:p>
            <a:pPr>
              <a:spcAft>
                <a:spcPts val="1800"/>
              </a:spcAft>
              <a:buFont typeface="Arial" charset="0"/>
              <a:buChar char="•"/>
              <a:defRPr/>
            </a:pPr>
            <a:r>
              <a:rPr smtClean="0"/>
              <a:t>Especially suitable for pharmaceuticals and incineration ash with high metal content</a:t>
            </a:r>
          </a:p>
          <a:p>
            <a:pPr>
              <a:spcAft>
                <a:spcPts val="1800"/>
              </a:spcAft>
              <a:buFont typeface="Arial" charset="0"/>
              <a:buChar char="•"/>
              <a:defRPr/>
            </a:pPr>
            <a:r>
              <a:rPr smtClean="0"/>
              <a:t>Process is inexpensive and does not require sophisticated mixing equipment</a:t>
            </a:r>
          </a:p>
        </p:txBody>
      </p:sp>
      <p:sp>
        <p:nvSpPr>
          <p:cNvPr id="2" name="Date Placeholder 1"/>
          <p:cNvSpPr>
            <a:spLocks noGrp="1"/>
          </p:cNvSpPr>
          <p:nvPr>
            <p:ph type="dt" sz="half" idx="10"/>
          </p:nvPr>
        </p:nvSpPr>
        <p:spPr/>
        <p:txBody>
          <a:bodyPr/>
          <a:lstStyle/>
          <a:p>
            <a:fld id="{314DBB69-B36D-4FB0-9552-7DC3094FFBCD}"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38</a:t>
            </a:fld>
            <a:endParaRPr lang="en-US" dirty="0"/>
          </a:p>
        </p:txBody>
      </p:sp>
    </p:spTree>
    <p:extLst>
      <p:ext uri="{BB962C8B-B14F-4D97-AF65-F5344CB8AC3E}">
        <p14:creationId xmlns:p14="http://schemas.microsoft.com/office/powerpoint/2010/main" val="66363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up of coffee&#10;&#10;Description automatically generated">
            <a:extLst>
              <a:ext uri="{FF2B5EF4-FFF2-40B4-BE49-F238E27FC236}">
                <a16:creationId xmlns="" xmlns:a16="http://schemas.microsoft.com/office/drawing/2014/main" id="{FA409AD3-43F8-9D47-A463-A8FEAC19C4B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509058" y="2185459"/>
            <a:ext cx="4072467" cy="3054351"/>
          </a:xfrm>
          <a:prstGeom prst="rect">
            <a:avLst/>
          </a:prstGeom>
        </p:spPr>
      </p:pic>
      <p:pic>
        <p:nvPicPr>
          <p:cNvPr id="5" name="Picture 4" descr="A picture containing ground, outdoor, next&#10;&#10;Description automatically generated">
            <a:extLst>
              <a:ext uri="{FF2B5EF4-FFF2-40B4-BE49-F238E27FC236}">
                <a16:creationId xmlns="" xmlns:a16="http://schemas.microsoft.com/office/drawing/2014/main" id="{3549B40A-F2DB-CC43-90D9-23814B0532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604924" y="2185459"/>
            <a:ext cx="4072467" cy="3054351"/>
          </a:xfrm>
          <a:prstGeom prst="rect">
            <a:avLst/>
          </a:prstGeom>
        </p:spPr>
      </p:pic>
      <p:pic>
        <p:nvPicPr>
          <p:cNvPr id="7" name="Picture 6">
            <a:extLst>
              <a:ext uri="{FF2B5EF4-FFF2-40B4-BE49-F238E27FC236}">
                <a16:creationId xmlns="" xmlns:a16="http://schemas.microsoft.com/office/drawing/2014/main" id="{C1D6DB49-CF40-D04A-9A5D-8AC007146190}"/>
              </a:ext>
            </a:extLst>
          </p:cNvPr>
          <p:cNvPicPr>
            <a:picLocks noChangeAspect="1"/>
          </p:cNvPicPr>
          <p:nvPr/>
        </p:nvPicPr>
        <p:blipFill>
          <a:blip r:embed="rId4"/>
          <a:stretch>
            <a:fillRect/>
          </a:stretch>
        </p:blipFill>
        <p:spPr>
          <a:xfrm rot="5400000">
            <a:off x="5730225" y="2185459"/>
            <a:ext cx="4072468" cy="3054351"/>
          </a:xfrm>
          <a:prstGeom prst="rect">
            <a:avLst/>
          </a:prstGeom>
        </p:spPr>
      </p:pic>
      <p:pic>
        <p:nvPicPr>
          <p:cNvPr id="9" name="Picture 8" descr="A picture containing ground, table, outdoor, food&#10;&#10;Description automatically generated">
            <a:extLst>
              <a:ext uri="{FF2B5EF4-FFF2-40B4-BE49-F238E27FC236}">
                <a16:creationId xmlns="" xmlns:a16="http://schemas.microsoft.com/office/drawing/2014/main" id="{8E6A6369-0516-4F44-A170-0C0E698C5C42}"/>
              </a:ext>
            </a:extLst>
          </p:cNvPr>
          <p:cNvPicPr>
            <a:picLocks noChangeAspect="1"/>
          </p:cNvPicPr>
          <p:nvPr/>
        </p:nvPicPr>
        <p:blipFill>
          <a:blip r:embed="rId5"/>
          <a:stretch>
            <a:fillRect/>
          </a:stretch>
        </p:blipFill>
        <p:spPr>
          <a:xfrm>
            <a:off x="9339816" y="1676397"/>
            <a:ext cx="2898365" cy="4072470"/>
          </a:xfrm>
          <a:prstGeom prst="rect">
            <a:avLst/>
          </a:prstGeom>
        </p:spPr>
      </p:pic>
      <p:sp>
        <p:nvSpPr>
          <p:cNvPr id="4" name="Title 3"/>
          <p:cNvSpPr>
            <a:spLocks noGrp="1"/>
          </p:cNvSpPr>
          <p:nvPr>
            <p:ph type="title"/>
          </p:nvPr>
        </p:nvSpPr>
        <p:spPr>
          <a:xfrm>
            <a:off x="0" y="274638"/>
            <a:ext cx="11988800" cy="1143000"/>
          </a:xfrm>
        </p:spPr>
        <p:txBody>
          <a:bodyPr>
            <a:normAutofit/>
          </a:bodyPr>
          <a:lstStyle/>
          <a:p>
            <a:pPr algn="ctr"/>
            <a:r>
              <a:rPr lang="en-US" sz="4000" b="1" dirty="0" smtClean="0">
                <a:solidFill>
                  <a:srgbClr val="FF0000"/>
                </a:solidFill>
              </a:rPr>
              <a:t>Encapsulation </a:t>
            </a:r>
            <a:endParaRPr lang="en-US" sz="4000" b="1" dirty="0">
              <a:solidFill>
                <a:srgbClr val="FF0000"/>
              </a:solidFill>
            </a:endParaRPr>
          </a:p>
        </p:txBody>
      </p:sp>
    </p:spTree>
    <p:extLst>
      <p:ext uri="{BB962C8B-B14F-4D97-AF65-F5344CB8AC3E}">
        <p14:creationId xmlns:p14="http://schemas.microsoft.com/office/powerpoint/2010/main" val="25138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658" y="81827"/>
            <a:ext cx="6792416" cy="1143000"/>
          </a:xfrm>
        </p:spPr>
        <p:txBody>
          <a:bodyPr>
            <a:normAutofit/>
          </a:bodyPr>
          <a:lstStyle/>
          <a:p>
            <a:pPr algn="l"/>
            <a:r>
              <a:rPr lang="en-GB" sz="3600" b="1" dirty="0" smtClean="0">
                <a:solidFill>
                  <a:srgbClr val="FF0000"/>
                </a:solidFill>
                <a:latin typeface="+mn-lt"/>
              </a:rPr>
              <a:t>Human Health vs. Environment</a:t>
            </a:r>
            <a:r>
              <a:rPr lang="en-GB" sz="3600" dirty="0">
                <a:solidFill>
                  <a:srgbClr val="5D7E00"/>
                </a:solidFill>
              </a:rPr>
              <a:t>	</a:t>
            </a:r>
            <a:endParaRPr lang="en-US" sz="3600" dirty="0">
              <a:solidFill>
                <a:srgbClr val="5D7E00"/>
              </a:solidFill>
            </a:endParaRPr>
          </a:p>
        </p:txBody>
      </p:sp>
      <p:sp>
        <p:nvSpPr>
          <p:cNvPr id="3" name="Content Placeholder 2"/>
          <p:cNvSpPr>
            <a:spLocks noGrp="1"/>
          </p:cNvSpPr>
          <p:nvPr>
            <p:ph idx="1"/>
          </p:nvPr>
        </p:nvSpPr>
        <p:spPr>
          <a:xfrm>
            <a:off x="341073" y="1224827"/>
            <a:ext cx="11704319" cy="4553181"/>
          </a:xfrm>
        </p:spPr>
        <p:txBody>
          <a:bodyPr>
            <a:normAutofit/>
          </a:bodyPr>
          <a:lstStyle/>
          <a:p>
            <a:pPr marL="0" indent="0">
              <a:spcBef>
                <a:spcPts val="0"/>
              </a:spcBef>
              <a:spcAft>
                <a:spcPts val="800"/>
              </a:spcAft>
              <a:buClr>
                <a:srgbClr val="5D7E00"/>
              </a:buClr>
              <a:buNone/>
            </a:pPr>
            <a:r>
              <a:rPr lang="en-GB" sz="3600" b="1" dirty="0"/>
              <a:t>Human health is directly impacted by the environment </a:t>
            </a:r>
          </a:p>
          <a:p>
            <a:pPr lvl="1">
              <a:spcBef>
                <a:spcPts val="0"/>
              </a:spcBef>
              <a:spcAft>
                <a:spcPts val="800"/>
              </a:spcAft>
              <a:buClr>
                <a:srgbClr val="5D7E00"/>
              </a:buClr>
              <a:buFont typeface="Arial"/>
              <a:buChar char="•"/>
            </a:pPr>
            <a:r>
              <a:rPr lang="en-GB" sz="3600" b="1" dirty="0">
                <a:solidFill>
                  <a:schemeClr val="tx1">
                    <a:lumMod val="50000"/>
                    <a:lumOff val="50000"/>
                  </a:schemeClr>
                </a:solidFill>
              </a:rPr>
              <a:t>Climate change</a:t>
            </a:r>
          </a:p>
          <a:p>
            <a:pPr lvl="1">
              <a:spcBef>
                <a:spcPts val="0"/>
              </a:spcBef>
              <a:spcAft>
                <a:spcPts val="800"/>
              </a:spcAft>
              <a:buClr>
                <a:srgbClr val="5D7E00"/>
              </a:buClr>
              <a:buFont typeface="Arial"/>
              <a:buChar char="•"/>
            </a:pPr>
            <a:r>
              <a:rPr lang="en-GB" sz="3600" b="1" dirty="0">
                <a:solidFill>
                  <a:schemeClr val="tx1">
                    <a:lumMod val="50000"/>
                    <a:lumOff val="50000"/>
                  </a:schemeClr>
                </a:solidFill>
              </a:rPr>
              <a:t>Air pollution</a:t>
            </a:r>
          </a:p>
          <a:p>
            <a:pPr lvl="1">
              <a:spcBef>
                <a:spcPts val="0"/>
              </a:spcBef>
              <a:spcAft>
                <a:spcPts val="800"/>
              </a:spcAft>
              <a:buClr>
                <a:srgbClr val="5D7E00"/>
              </a:buClr>
              <a:buFont typeface="Arial"/>
              <a:buChar char="•"/>
            </a:pPr>
            <a:r>
              <a:rPr lang="en-GB" sz="3600" b="1" dirty="0">
                <a:solidFill>
                  <a:schemeClr val="tx1">
                    <a:lumMod val="50000"/>
                    <a:lumOff val="50000"/>
                  </a:schemeClr>
                </a:solidFill>
              </a:rPr>
              <a:t>Contaminated water </a:t>
            </a:r>
          </a:p>
          <a:p>
            <a:pPr lvl="1">
              <a:spcBef>
                <a:spcPts val="0"/>
              </a:spcBef>
              <a:spcAft>
                <a:spcPts val="800"/>
              </a:spcAft>
              <a:buClr>
                <a:srgbClr val="5D7E00"/>
              </a:buClr>
              <a:buFont typeface="Arial"/>
              <a:buChar char="•"/>
            </a:pPr>
            <a:r>
              <a:rPr lang="en-GB" sz="3600" b="1" dirty="0">
                <a:solidFill>
                  <a:schemeClr val="tx1">
                    <a:lumMod val="50000"/>
                    <a:lumOff val="50000"/>
                  </a:schemeClr>
                </a:solidFill>
              </a:rPr>
              <a:t>Toxic chemicals</a:t>
            </a:r>
          </a:p>
          <a:p>
            <a:pPr lvl="1">
              <a:spcBef>
                <a:spcPts val="0"/>
              </a:spcBef>
              <a:spcAft>
                <a:spcPts val="800"/>
              </a:spcAft>
              <a:buClr>
                <a:srgbClr val="5D7E00"/>
              </a:buClr>
              <a:buFont typeface="Arial"/>
              <a:buChar char="•"/>
            </a:pPr>
            <a:r>
              <a:rPr lang="en-GB" sz="3600" b="1" dirty="0">
                <a:solidFill>
                  <a:schemeClr val="tx1">
                    <a:lumMod val="50000"/>
                    <a:lumOff val="50000"/>
                  </a:schemeClr>
                </a:solidFill>
              </a:rPr>
              <a:t>Bad waste </a:t>
            </a:r>
            <a:r>
              <a:rPr lang="en-GB" sz="3600" b="1" dirty="0" smtClean="0">
                <a:solidFill>
                  <a:schemeClr val="tx1">
                    <a:lumMod val="50000"/>
                    <a:lumOff val="50000"/>
                  </a:schemeClr>
                </a:solidFill>
              </a:rPr>
              <a:t>management</a:t>
            </a:r>
            <a:endParaRPr lang="en-GB" sz="3600" b="1" dirty="0">
              <a:solidFill>
                <a:schemeClr val="tx1">
                  <a:lumMod val="50000"/>
                  <a:lumOff val="50000"/>
                </a:schemeClr>
              </a:solidFill>
            </a:endParaRPr>
          </a:p>
        </p:txBody>
      </p:sp>
      <p:sp>
        <p:nvSpPr>
          <p:cNvPr id="4" name="Date Placeholder 3"/>
          <p:cNvSpPr>
            <a:spLocks noGrp="1"/>
          </p:cNvSpPr>
          <p:nvPr>
            <p:ph type="dt" sz="half" idx="10"/>
          </p:nvPr>
        </p:nvSpPr>
        <p:spPr/>
        <p:txBody>
          <a:bodyPr/>
          <a:lstStyle/>
          <a:p>
            <a:fld id="{31DE5A80-0AF9-4AAB-BF6D-32D1E23210AC}" type="datetime1">
              <a:rPr lang="en-US" smtClean="0"/>
              <a:t>12/11/2019</a:t>
            </a:fld>
            <a:endParaRPr lang="en-US" dirty="0"/>
          </a:p>
        </p:txBody>
      </p:sp>
      <p:sp>
        <p:nvSpPr>
          <p:cNvPr id="5" name="Footer Placeholder 4"/>
          <p:cNvSpPr>
            <a:spLocks noGrp="1"/>
          </p:cNvSpPr>
          <p:nvPr>
            <p:ph type="ftr" sz="quarter" idx="11"/>
          </p:nvPr>
        </p:nvSpPr>
        <p:spPr/>
        <p:txBody>
          <a:bodyPr/>
          <a:lstStyle/>
          <a:p>
            <a:r>
              <a:rPr lang="en-US" dirty="0" smtClean="0"/>
              <a:t>National workshop on IHCWM &amp; WASH in </a:t>
            </a:r>
            <a:r>
              <a:rPr lang="en-US" dirty="0" err="1" smtClean="0"/>
              <a:t>HCF_Mahesh</a:t>
            </a:r>
            <a:r>
              <a:rPr lang="en-US" smtClean="0"/>
              <a:t> Nakarmi</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4</a:t>
            </a:fld>
            <a:endParaRPr lang="en-US" dirty="0"/>
          </a:p>
        </p:txBody>
      </p:sp>
    </p:spTree>
    <p:extLst>
      <p:ext uri="{BB962C8B-B14F-4D97-AF65-F5344CB8AC3E}">
        <p14:creationId xmlns:p14="http://schemas.microsoft.com/office/powerpoint/2010/main" val="2823566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87"/>
            <a:ext cx="12192000" cy="1647541"/>
          </a:xfrm>
        </p:spPr>
        <p:txBody>
          <a:bodyPr>
            <a:normAutofit/>
          </a:bodyPr>
          <a:lstStyle/>
          <a:p>
            <a:pPr algn="ctr"/>
            <a:r>
              <a:rPr lang="en-US" sz="4300" dirty="0" smtClean="0"/>
              <a:t>Anaerobic </a:t>
            </a:r>
            <a:r>
              <a:rPr lang="en-US" sz="4300" dirty="0"/>
              <a:t>Digestion?</a:t>
            </a:r>
          </a:p>
        </p:txBody>
      </p:sp>
      <p:sp>
        <p:nvSpPr>
          <p:cNvPr id="3" name="Content Placeholder 2"/>
          <p:cNvSpPr>
            <a:spLocks noGrp="1"/>
          </p:cNvSpPr>
          <p:nvPr>
            <p:ph idx="1"/>
          </p:nvPr>
        </p:nvSpPr>
        <p:spPr>
          <a:xfrm>
            <a:off x="609600" y="1257039"/>
            <a:ext cx="10972800" cy="619403"/>
          </a:xfrm>
        </p:spPr>
        <p:txBody>
          <a:bodyPr>
            <a:normAutofit fontScale="25000" lnSpcReduction="20000"/>
          </a:bodyPr>
          <a:lstStyle/>
          <a:p>
            <a:pPr algn="ctr">
              <a:buNone/>
            </a:pPr>
            <a:r>
              <a:rPr lang="en-US" sz="10700" dirty="0"/>
              <a:t>Also known as biogas technology</a:t>
            </a:r>
            <a:r>
              <a:rPr lang="en-US" sz="5300" dirty="0"/>
              <a:t>.</a:t>
            </a:r>
          </a:p>
          <a:p>
            <a:pPr algn="ctr">
              <a:buNone/>
            </a:pPr>
            <a:endParaRPr lang="en-US" sz="3700" dirty="0"/>
          </a:p>
          <a:p>
            <a:pPr algn="ctr">
              <a:buNone/>
            </a:pPr>
            <a:endParaRPr lang="en-US" sz="3700" dirty="0"/>
          </a:p>
          <a:p>
            <a:pPr marL="685783" indent="-685783" algn="ctr">
              <a:buNone/>
            </a:pPr>
            <a:r>
              <a:rPr lang="en-US" sz="3700" dirty="0"/>
              <a:t>	</a:t>
            </a:r>
          </a:p>
          <a:p>
            <a:pPr marL="685783" indent="-685783" algn="ctr">
              <a:buNone/>
            </a:pPr>
            <a:endParaRPr lang="en-US" sz="3700" dirty="0"/>
          </a:p>
          <a:p>
            <a:pPr algn="ctr">
              <a:buNone/>
            </a:pPr>
            <a:endParaRPr lang="en-US" dirty="0"/>
          </a:p>
        </p:txBody>
      </p:sp>
      <p:sp>
        <p:nvSpPr>
          <p:cNvPr id="4" name="TextBox 3"/>
          <p:cNvSpPr txBox="1"/>
          <p:nvPr/>
        </p:nvSpPr>
        <p:spPr>
          <a:xfrm>
            <a:off x="257175" y="1961870"/>
            <a:ext cx="5045868" cy="1846660"/>
          </a:xfrm>
          <a:prstGeom prst="rect">
            <a:avLst/>
          </a:prstGeom>
          <a:noFill/>
        </p:spPr>
        <p:txBody>
          <a:bodyPr wrap="square" lIns="121917" tIns="60958" rIns="121917" bIns="60958" rtlCol="0">
            <a:spAutoFit/>
          </a:bodyPr>
          <a:lstStyle/>
          <a:p>
            <a:pPr algn="ctr"/>
            <a:r>
              <a:rPr lang="en-US" sz="3700" dirty="0">
                <a:solidFill>
                  <a:schemeClr val="tx2"/>
                </a:solidFill>
              </a:rPr>
              <a:t>Decomposition of organic matter in the absence of oxygen.</a:t>
            </a:r>
          </a:p>
        </p:txBody>
      </p:sp>
      <p:pic>
        <p:nvPicPr>
          <p:cNvPr id="5" name="Picture 4" descr="sankosh_17_mar_29 (2).JPG"/>
          <p:cNvPicPr>
            <a:picLocks noChangeAspect="1"/>
          </p:cNvPicPr>
          <p:nvPr/>
        </p:nvPicPr>
        <p:blipFill>
          <a:blip r:embed="rId2" cstate="print"/>
          <a:stretch>
            <a:fillRect/>
          </a:stretch>
        </p:blipFill>
        <p:spPr>
          <a:xfrm>
            <a:off x="66675" y="5748605"/>
            <a:ext cx="12192000" cy="1109395"/>
          </a:xfrm>
          <a:prstGeom prst="rect">
            <a:avLst/>
          </a:prstGeom>
        </p:spPr>
      </p:pic>
      <p:pic>
        <p:nvPicPr>
          <p:cNvPr id="7" name="Picture 6" descr="AD digester 4.emf"/>
          <p:cNvPicPr>
            <a:picLocks noChangeAspect="1"/>
          </p:cNvPicPr>
          <p:nvPr/>
        </p:nvPicPr>
        <p:blipFill>
          <a:blip r:embed="rId3" cstate="print"/>
          <a:stretch>
            <a:fillRect/>
          </a:stretch>
        </p:blipFill>
        <p:spPr>
          <a:xfrm>
            <a:off x="4468744" y="1838327"/>
            <a:ext cx="7723256" cy="2905124"/>
          </a:xfrm>
          <a:prstGeom prst="rect">
            <a:avLst/>
          </a:prstGeom>
        </p:spPr>
      </p:pic>
      <p:pic>
        <p:nvPicPr>
          <p:cNvPr id="8" name="Picture 7" descr="SAM_4444.JPG"/>
          <p:cNvPicPr>
            <a:picLocks noChangeAspect="1"/>
          </p:cNvPicPr>
          <p:nvPr/>
        </p:nvPicPr>
        <p:blipFill>
          <a:blip r:embed="rId4" cstate="print"/>
          <a:srcRect/>
          <a:stretch>
            <a:fillRect/>
          </a:stretch>
        </p:blipFill>
        <p:spPr bwMode="auto">
          <a:xfrm>
            <a:off x="8656320" y="4486981"/>
            <a:ext cx="3535680" cy="2371019"/>
          </a:xfrm>
          <a:prstGeom prst="rect">
            <a:avLst/>
          </a:prstGeom>
          <a:noFill/>
          <a:ln w="9525">
            <a:noFill/>
            <a:miter lim="800000"/>
            <a:headEnd/>
            <a:tailEnd/>
          </a:ln>
        </p:spPr>
      </p:pic>
    </p:spTree>
    <p:extLst>
      <p:ext uri="{BB962C8B-B14F-4D97-AF65-F5344CB8AC3E}">
        <p14:creationId xmlns:p14="http://schemas.microsoft.com/office/powerpoint/2010/main" val="3414616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589"/>
            <a:ext cx="12192000" cy="1238389"/>
          </a:xfrm>
        </p:spPr>
        <p:txBody>
          <a:bodyPr>
            <a:normAutofit fontScale="90000"/>
          </a:bodyPr>
          <a:lstStyle/>
          <a:p>
            <a:pPr algn="ctr"/>
            <a:r>
              <a:rPr lang="en-US" dirty="0">
                <a:solidFill>
                  <a:srgbClr val="FF0000"/>
                </a:solidFill>
                <a:latin typeface="Calibri" panose="020F0502020204030204" pitchFamily="34" charset="0"/>
                <a:cs typeface="Calibri" panose="020F0502020204030204" pitchFamily="34" charset="0"/>
              </a:rPr>
              <a:t>Biogas plant design</a:t>
            </a:r>
            <a:r>
              <a:rPr lang="en-US" dirty="0"/>
              <a:t/>
            </a:r>
            <a:br>
              <a:rPr lang="en-US" dirty="0"/>
            </a:br>
            <a:endParaRPr lang="en-US" dirty="0"/>
          </a:p>
        </p:txBody>
      </p:sp>
      <p:sp>
        <p:nvSpPr>
          <p:cNvPr id="3" name="Content Placeholder 2"/>
          <p:cNvSpPr>
            <a:spLocks noGrp="1"/>
          </p:cNvSpPr>
          <p:nvPr>
            <p:ph sz="half" idx="1"/>
          </p:nvPr>
        </p:nvSpPr>
        <p:spPr>
          <a:xfrm>
            <a:off x="2" y="497262"/>
            <a:ext cx="7415605" cy="5235388"/>
          </a:xfrm>
        </p:spPr>
        <p:txBody>
          <a:bodyPr>
            <a:normAutofit/>
          </a:bodyPr>
          <a:lstStyle/>
          <a:p>
            <a:pPr lvl="1"/>
            <a:endParaRPr lang="en-US" sz="2700" dirty="0" smtClean="0"/>
          </a:p>
          <a:p>
            <a:pPr lvl="1"/>
            <a:r>
              <a:rPr lang="en-US" sz="2700" dirty="0" smtClean="0"/>
              <a:t>Two </a:t>
            </a:r>
            <a:r>
              <a:rPr lang="en-US" sz="2700" dirty="0"/>
              <a:t>chambered to maximize placenta retention time and eliminate pathogens</a:t>
            </a:r>
          </a:p>
          <a:p>
            <a:pPr lvl="1"/>
            <a:r>
              <a:rPr lang="en-US" sz="2700" dirty="0"/>
              <a:t>Gravitational based system - flow of waste from one chamber to another chamber</a:t>
            </a:r>
          </a:p>
          <a:p>
            <a:pPr lvl="1"/>
            <a:endParaRPr lang="en-US" sz="2700" dirty="0"/>
          </a:p>
        </p:txBody>
      </p:sp>
      <p:pic>
        <p:nvPicPr>
          <p:cNvPr id="4" name="Picture 3" descr="C:\Users\HECAF002\Desktop\Captur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026" y="667200"/>
            <a:ext cx="4934175" cy="3784897"/>
          </a:xfrm>
          <a:prstGeom prst="rect">
            <a:avLst/>
          </a:prstGeom>
          <a:noFill/>
          <a:ln>
            <a:noFill/>
          </a:ln>
        </p:spPr>
      </p:pic>
      <p:sp>
        <p:nvSpPr>
          <p:cNvPr id="5" name="Rectangle 4"/>
          <p:cNvSpPr/>
          <p:nvPr/>
        </p:nvSpPr>
        <p:spPr>
          <a:xfrm>
            <a:off x="6943725" y="4452096"/>
            <a:ext cx="5248275" cy="1138769"/>
          </a:xfrm>
          <a:prstGeom prst="rect">
            <a:avLst/>
          </a:prstGeom>
        </p:spPr>
        <p:txBody>
          <a:bodyPr wrap="square" lIns="121917" tIns="60958" rIns="121917" bIns="60958">
            <a:spAutoFit/>
          </a:bodyPr>
          <a:lstStyle/>
          <a:p>
            <a:pPr>
              <a:buNone/>
            </a:pPr>
            <a:r>
              <a:rPr lang="en-US" dirty="0" smtClean="0"/>
              <a:t>:</a:t>
            </a:r>
            <a:endParaRPr lang="en-US" dirty="0"/>
          </a:p>
          <a:p>
            <a:r>
              <a:rPr lang="en-US" sz="2400" dirty="0"/>
              <a:t>Kitchen and food </a:t>
            </a:r>
            <a:r>
              <a:rPr lang="en-US" sz="2400" dirty="0" smtClean="0"/>
              <a:t>waste</a:t>
            </a:r>
            <a:endParaRPr lang="en-US" sz="2400" dirty="0"/>
          </a:p>
          <a:p>
            <a:r>
              <a:rPr lang="en-US" sz="2400" dirty="0"/>
              <a:t>Soft pathological waste </a:t>
            </a:r>
          </a:p>
        </p:txBody>
      </p:sp>
      <p:pic>
        <p:nvPicPr>
          <p:cNvPr id="6" name="Picture 2" descr="D:\TUTH\Photoes TUTH\Biogas plant\New folder\SAM_93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78" y="3059330"/>
            <a:ext cx="5562599" cy="312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7818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9267" y="0"/>
            <a:ext cx="10109200" cy="1278467"/>
          </a:xfrm>
        </p:spPr>
        <p:txBody>
          <a:bodyPr>
            <a:normAutofit/>
          </a:bodyPr>
          <a:lstStyle/>
          <a:p>
            <a:pPr algn="ctr"/>
            <a:r>
              <a:rPr lang="en-US" sz="4000" b="1" dirty="0" smtClean="0">
                <a:solidFill>
                  <a:srgbClr val="FF0000"/>
                </a:solidFill>
              </a:rPr>
              <a:t>Burn vs. Non Burn Sharps </a:t>
            </a:r>
            <a:r>
              <a:rPr lang="en-US" sz="4000" b="1" dirty="0" err="1" smtClean="0">
                <a:solidFill>
                  <a:srgbClr val="FF0000"/>
                </a:solidFill>
              </a:rPr>
              <a:t>Mangement</a:t>
            </a:r>
            <a:endParaRPr lang="en-US" sz="4000" b="1" dirty="0">
              <a:solidFill>
                <a:srgbClr val="FF00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934201" y="1600201"/>
            <a:ext cx="2997715" cy="4525963"/>
          </a:xfrm>
        </p:spPr>
      </p:pic>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75" t="24120" r="12759" b="8005"/>
          <a:stretch/>
        </p:blipFill>
        <p:spPr>
          <a:xfrm>
            <a:off x="2133600" y="1600200"/>
            <a:ext cx="4343400" cy="4525006"/>
          </a:xfrm>
        </p:spPr>
      </p:pic>
    </p:spTree>
    <p:extLst>
      <p:ext uri="{BB962C8B-B14F-4D97-AF65-F5344CB8AC3E}">
        <p14:creationId xmlns:p14="http://schemas.microsoft.com/office/powerpoint/2010/main" val="266764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52736"/>
          </a:xfrm>
        </p:spPr>
        <p:txBody>
          <a:bodyPr>
            <a:normAutofit/>
          </a:bodyPr>
          <a:lstStyle/>
          <a:p>
            <a:r>
              <a:rPr lang="en-GB" dirty="0"/>
              <a:t>P</a:t>
            </a:r>
            <a:r>
              <a:rPr lang="en-GB" dirty="0" smtClean="0"/>
              <a:t>ollution affects us all</a:t>
            </a:r>
            <a:endParaRPr lang="en-GB"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1" y="1027514"/>
            <a:ext cx="8702219" cy="583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206336" y="2384212"/>
            <a:ext cx="461665" cy="4473788"/>
          </a:xfrm>
          <a:prstGeom prst="rect">
            <a:avLst/>
          </a:prstGeom>
          <a:noFill/>
        </p:spPr>
        <p:txBody>
          <a:bodyPr vert="vert270" wrap="square" rtlCol="0">
            <a:spAutoFit/>
          </a:bodyPr>
          <a:lstStyle/>
          <a:p>
            <a:r>
              <a:rPr lang="en-GB" dirty="0"/>
              <a:t>Photo credit: http://twicsy.com/i/fTCj6</a:t>
            </a:r>
          </a:p>
        </p:txBody>
      </p:sp>
      <p:sp>
        <p:nvSpPr>
          <p:cNvPr id="3" name="TextBox 2"/>
          <p:cNvSpPr txBox="1"/>
          <p:nvPr/>
        </p:nvSpPr>
        <p:spPr>
          <a:xfrm>
            <a:off x="1775521" y="2924945"/>
            <a:ext cx="2526159" cy="2246769"/>
          </a:xfrm>
          <a:prstGeom prst="rect">
            <a:avLst/>
          </a:prstGeom>
          <a:noFill/>
        </p:spPr>
        <p:txBody>
          <a:bodyPr wrap="square" rtlCol="0">
            <a:spAutoFit/>
          </a:bodyPr>
          <a:lstStyle/>
          <a:p>
            <a:pPr algn="ctr"/>
            <a:r>
              <a:rPr lang="en-GB" sz="2800" dirty="0">
                <a:solidFill>
                  <a:schemeClr val="bg1"/>
                </a:solidFill>
              </a:rPr>
              <a:t>Globally, 23% of deaths are linked to the environment (WHO 2016)</a:t>
            </a:r>
          </a:p>
        </p:txBody>
      </p:sp>
      <p:sp>
        <p:nvSpPr>
          <p:cNvPr id="5" name="TextBox 4"/>
          <p:cNvSpPr txBox="1"/>
          <p:nvPr/>
        </p:nvSpPr>
        <p:spPr>
          <a:xfrm>
            <a:off x="7264655" y="4621106"/>
            <a:ext cx="2961564" cy="1815882"/>
          </a:xfrm>
          <a:prstGeom prst="rect">
            <a:avLst/>
          </a:prstGeom>
          <a:noFill/>
        </p:spPr>
        <p:txBody>
          <a:bodyPr wrap="square" rtlCol="0">
            <a:spAutoFit/>
          </a:bodyPr>
          <a:lstStyle/>
          <a:p>
            <a:r>
              <a:rPr lang="en-GB" sz="2800" dirty="0">
                <a:solidFill>
                  <a:schemeClr val="bg1"/>
                </a:solidFill>
              </a:rPr>
              <a:t>Air pollution causes 7 million excess deaths (Lancet 2012)</a:t>
            </a:r>
          </a:p>
        </p:txBody>
      </p:sp>
      <p:sp>
        <p:nvSpPr>
          <p:cNvPr id="6" name="Date Placeholder 5"/>
          <p:cNvSpPr>
            <a:spLocks noGrp="1"/>
          </p:cNvSpPr>
          <p:nvPr>
            <p:ph type="dt" sz="half" idx="10"/>
          </p:nvPr>
        </p:nvSpPr>
        <p:spPr/>
        <p:txBody>
          <a:bodyPr/>
          <a:lstStyle/>
          <a:p>
            <a:fld id="{4D81532F-AC93-4AE1-BEEF-F2E049F73FB8}" type="datetime1">
              <a:rPr lang="en-US" smtClean="0"/>
              <a:t>12/11/2019</a:t>
            </a:fld>
            <a:endParaRPr lang="en-US"/>
          </a:p>
        </p:txBody>
      </p:sp>
      <p:sp>
        <p:nvSpPr>
          <p:cNvPr id="7" name="Footer Placeholder 6"/>
          <p:cNvSpPr>
            <a:spLocks noGrp="1"/>
          </p:cNvSpPr>
          <p:nvPr>
            <p:ph type="ftr" sz="quarter" idx="11"/>
          </p:nvPr>
        </p:nvSpPr>
        <p:spPr/>
        <p:txBody>
          <a:bodyPr/>
          <a:lstStyle/>
          <a:p>
            <a:r>
              <a:rPr lang="en-US" smtClean="0"/>
              <a:t>National workshop on IHCWM &amp; WASH in HCF_Mahesh Nakarmi</a:t>
            </a:r>
            <a:endParaRPr lang="en-US" dirty="0"/>
          </a:p>
        </p:txBody>
      </p:sp>
      <p:sp>
        <p:nvSpPr>
          <p:cNvPr id="8" name="Slide Number Placeholder 7"/>
          <p:cNvSpPr>
            <a:spLocks noGrp="1"/>
          </p:cNvSpPr>
          <p:nvPr>
            <p:ph type="sldNum" sz="quarter" idx="12"/>
          </p:nvPr>
        </p:nvSpPr>
        <p:spPr/>
        <p:txBody>
          <a:bodyPr/>
          <a:lstStyle/>
          <a:p>
            <a:fld id="{19D45C30-91B6-4D37-B3EC-98C0C4E45E7F}" type="slidenum">
              <a:rPr lang="en-US" smtClean="0"/>
              <a:t>5</a:t>
            </a:fld>
            <a:endParaRPr lang="en-US" dirty="0"/>
          </a:p>
        </p:txBody>
      </p:sp>
    </p:spTree>
    <p:extLst>
      <p:ext uri="{BB962C8B-B14F-4D97-AF65-F5344CB8AC3E}">
        <p14:creationId xmlns:p14="http://schemas.microsoft.com/office/powerpoint/2010/main" val="179725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7805"/>
          <a:stretch/>
        </p:blipFill>
        <p:spPr>
          <a:xfrm>
            <a:off x="2669864" y="1294544"/>
            <a:ext cx="7338556" cy="5563456"/>
          </a:xfrm>
          <a:prstGeom prst="rect">
            <a:avLst/>
          </a:prstGeom>
        </p:spPr>
      </p:pic>
      <p:sp>
        <p:nvSpPr>
          <p:cNvPr id="2" name="Title 1"/>
          <p:cNvSpPr>
            <a:spLocks noGrp="1"/>
          </p:cNvSpPr>
          <p:nvPr>
            <p:ph type="title"/>
          </p:nvPr>
        </p:nvSpPr>
        <p:spPr>
          <a:xfrm>
            <a:off x="1893870" y="205484"/>
            <a:ext cx="8476179" cy="1485206"/>
          </a:xfrm>
        </p:spPr>
        <p:txBody>
          <a:bodyPr>
            <a:normAutofit/>
          </a:bodyPr>
          <a:lstStyle/>
          <a:p>
            <a:pPr algn="r"/>
            <a:r>
              <a:rPr lang="en-GB" b="1" dirty="0" smtClean="0"/>
              <a:t>Environmental </a:t>
            </a:r>
            <a:r>
              <a:rPr lang="en-GB" b="1" dirty="0"/>
              <a:t>contributions </a:t>
            </a:r>
            <a:r>
              <a:rPr lang="en-GB" b="1" dirty="0" smtClean="0"/>
              <a:t>to global diseases 2012</a:t>
            </a:r>
            <a:endParaRPr lang="en-GB" dirty="0"/>
          </a:p>
        </p:txBody>
      </p:sp>
      <p:sp>
        <p:nvSpPr>
          <p:cNvPr id="5" name="TextBox 4"/>
          <p:cNvSpPr txBox="1"/>
          <p:nvPr/>
        </p:nvSpPr>
        <p:spPr>
          <a:xfrm>
            <a:off x="1729483" y="6581002"/>
            <a:ext cx="9144000" cy="276999"/>
          </a:xfrm>
          <a:prstGeom prst="rect">
            <a:avLst/>
          </a:prstGeom>
          <a:solidFill>
            <a:schemeClr val="bg1"/>
          </a:solidFill>
        </p:spPr>
        <p:txBody>
          <a:bodyPr wrap="square" rtlCol="0">
            <a:spAutoFit/>
          </a:bodyPr>
          <a:lstStyle/>
          <a:p>
            <a:r>
              <a:rPr lang="en-GB" sz="1200" b="1" i="1" dirty="0"/>
              <a:t>WHO (2016) Preventing disease through healthy environments: a global assessment of the burden of disease from environmental risks</a:t>
            </a:r>
          </a:p>
        </p:txBody>
      </p:sp>
      <p:sp>
        <p:nvSpPr>
          <p:cNvPr id="3" name="Date Placeholder 2"/>
          <p:cNvSpPr>
            <a:spLocks noGrp="1"/>
          </p:cNvSpPr>
          <p:nvPr>
            <p:ph type="dt" sz="half" idx="10"/>
          </p:nvPr>
        </p:nvSpPr>
        <p:spPr/>
        <p:txBody>
          <a:bodyPr/>
          <a:lstStyle/>
          <a:p>
            <a:fld id="{84ED7F8B-E4CA-4226-97C3-F3D94CF6FCB3}" type="datetime1">
              <a:rPr lang="en-US" smtClean="0"/>
              <a:t>12/11/2019</a:t>
            </a:fld>
            <a:endParaRPr lang="en-US"/>
          </a:p>
        </p:txBody>
      </p:sp>
      <p:sp>
        <p:nvSpPr>
          <p:cNvPr id="6" name="Footer Placeholder 5"/>
          <p:cNvSpPr>
            <a:spLocks noGrp="1"/>
          </p:cNvSpPr>
          <p:nvPr>
            <p:ph type="ftr" sz="quarter" idx="11"/>
          </p:nvPr>
        </p:nvSpPr>
        <p:spPr/>
        <p:txBody>
          <a:bodyPr/>
          <a:lstStyle/>
          <a:p>
            <a:r>
              <a:rPr lang="en-US" smtClean="0"/>
              <a:t>National workshop on IHCWM &amp; WASH in HCF_Mahesh Nakarmi</a:t>
            </a:r>
            <a:endParaRPr lang="en-US" dirty="0"/>
          </a:p>
        </p:txBody>
      </p:sp>
      <p:sp>
        <p:nvSpPr>
          <p:cNvPr id="7" name="Slide Number Placeholder 6"/>
          <p:cNvSpPr>
            <a:spLocks noGrp="1"/>
          </p:cNvSpPr>
          <p:nvPr>
            <p:ph type="sldNum" sz="quarter" idx="12"/>
          </p:nvPr>
        </p:nvSpPr>
        <p:spPr/>
        <p:txBody>
          <a:bodyPr/>
          <a:lstStyle/>
          <a:p>
            <a:fld id="{19D45C30-91B6-4D37-B3EC-98C0C4E45E7F}" type="slidenum">
              <a:rPr lang="en-US" smtClean="0"/>
              <a:t>6</a:t>
            </a:fld>
            <a:endParaRPr lang="en-US" dirty="0"/>
          </a:p>
        </p:txBody>
      </p:sp>
    </p:spTree>
    <p:extLst>
      <p:ext uri="{BB962C8B-B14F-4D97-AF65-F5344CB8AC3E}">
        <p14:creationId xmlns:p14="http://schemas.microsoft.com/office/powerpoint/2010/main" val="423438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80005" y="5807673"/>
            <a:ext cx="8229600" cy="533400"/>
          </a:xfrm>
        </p:spPr>
        <p:txBody>
          <a:bodyPr>
            <a:noAutofit/>
          </a:bodyPr>
          <a:lstStyle/>
          <a:p>
            <a:r>
              <a:rPr altLang="en-US" sz="3200" b="1" dirty="0" smtClean="0">
                <a:solidFill>
                  <a:srgbClr val="FF0000"/>
                </a:solidFill>
                <a:latin typeface="+mn-lt"/>
              </a:rPr>
              <a:t>T</a:t>
            </a:r>
            <a:r>
              <a:rPr lang="en-US" altLang="en-US" sz="3200" b="1" dirty="0" smtClean="0">
                <a:solidFill>
                  <a:srgbClr val="FF0000"/>
                </a:solidFill>
                <a:latin typeface="+mn-lt"/>
              </a:rPr>
              <a:t>ECHNOLOGY is key in T</a:t>
            </a:r>
            <a:r>
              <a:rPr altLang="en-US" sz="3200" b="1" dirty="0" smtClean="0">
                <a:solidFill>
                  <a:srgbClr val="FF0000"/>
                </a:solidFill>
                <a:latin typeface="+mn-lt"/>
              </a:rPr>
              <a:t>reatment </a:t>
            </a:r>
            <a:r>
              <a:rPr lang="en-US" altLang="en-US" sz="3200" b="1" dirty="0" smtClean="0">
                <a:solidFill>
                  <a:srgbClr val="FF0000"/>
                </a:solidFill>
                <a:latin typeface="+mn-lt"/>
              </a:rPr>
              <a:t>Process</a:t>
            </a:r>
            <a:endParaRPr altLang="en-US" sz="3200" b="1" dirty="0" smtClean="0">
              <a:solidFill>
                <a:srgbClr val="FF0000"/>
              </a:solidFill>
              <a:latin typeface="+mn-lt"/>
            </a:endParaRPr>
          </a:p>
        </p:txBody>
      </p:sp>
      <p:sp>
        <p:nvSpPr>
          <p:cNvPr id="18435" name="Content Placeholder 2"/>
          <p:cNvSpPr>
            <a:spLocks noGrp="1"/>
          </p:cNvSpPr>
          <p:nvPr>
            <p:ph idx="1"/>
          </p:nvPr>
        </p:nvSpPr>
        <p:spPr>
          <a:xfrm>
            <a:off x="1017777" y="1327191"/>
            <a:ext cx="6759935" cy="522960"/>
          </a:xfrm>
        </p:spPr>
        <p:txBody>
          <a:bodyPr>
            <a:noAutofit/>
          </a:bodyPr>
          <a:lstStyle/>
          <a:p>
            <a:pPr>
              <a:spcBef>
                <a:spcPct val="0"/>
              </a:spcBef>
              <a:spcAft>
                <a:spcPts val="1200"/>
              </a:spcAft>
              <a:defRPr/>
            </a:pPr>
            <a:r>
              <a:rPr sz="2400" b="1" dirty="0"/>
              <a:t>On-site</a:t>
            </a:r>
            <a:r>
              <a:rPr sz="2400" dirty="0"/>
              <a:t> – healthcare facility treats its own </a:t>
            </a:r>
            <a:r>
              <a:rPr sz="2400" dirty="0" smtClean="0"/>
              <a:t>waste</a:t>
            </a:r>
            <a:r>
              <a:rPr lang="en-US" sz="2400" dirty="0" smtClean="0"/>
              <a:t> </a:t>
            </a:r>
          </a:p>
          <a:p>
            <a:pPr>
              <a:spcBef>
                <a:spcPct val="0"/>
              </a:spcBef>
              <a:spcAft>
                <a:spcPts val="1200"/>
              </a:spcAft>
              <a:buFont typeface="Arial" charset="0"/>
              <a:buChar char="•"/>
              <a:defRPr/>
            </a:pPr>
            <a:endParaRPr lang="en-US" sz="2400" dirty="0"/>
          </a:p>
          <a:p>
            <a:pPr>
              <a:spcBef>
                <a:spcPct val="0"/>
              </a:spcBef>
              <a:spcAft>
                <a:spcPts val="1200"/>
              </a:spcAft>
              <a:buFont typeface="Arial" charset="0"/>
              <a:buChar char="•"/>
              <a:defRPr/>
            </a:pPr>
            <a:endParaRPr lang="en-US" sz="2400" dirty="0" smtClean="0"/>
          </a:p>
          <a:p>
            <a:pPr>
              <a:spcBef>
                <a:spcPct val="0"/>
              </a:spcBef>
              <a:spcAft>
                <a:spcPts val="1200"/>
              </a:spcAft>
              <a:buFont typeface="Arial" charset="0"/>
              <a:buChar char="•"/>
              <a:defRPr/>
            </a:pPr>
            <a:endParaRPr lang="en-US" sz="2400" dirty="0" smtClean="0"/>
          </a:p>
          <a:p>
            <a:pPr>
              <a:spcBef>
                <a:spcPct val="0"/>
              </a:spcBef>
              <a:spcAft>
                <a:spcPts val="1200"/>
              </a:spcAft>
              <a:buFont typeface="Arial" charset="0"/>
              <a:buChar char="•"/>
              <a:defRPr/>
            </a:pPr>
            <a:endParaRPr lang="en-US" sz="2400" dirty="0" smtClean="0"/>
          </a:p>
          <a:p>
            <a:pPr>
              <a:spcBef>
                <a:spcPct val="0"/>
              </a:spcBef>
              <a:spcAft>
                <a:spcPts val="1200"/>
              </a:spcAft>
              <a:buFont typeface="Arial" charset="0"/>
              <a:buChar char="•"/>
              <a:defRPr/>
            </a:pPr>
            <a:endParaRPr sz="2400" dirty="0"/>
          </a:p>
        </p:txBody>
      </p:sp>
      <p:grpSp>
        <p:nvGrpSpPr>
          <p:cNvPr id="14340" name="Group 51"/>
          <p:cNvGrpSpPr>
            <a:grpSpLocks/>
          </p:cNvGrpSpPr>
          <p:nvPr/>
        </p:nvGrpSpPr>
        <p:grpSpPr bwMode="auto">
          <a:xfrm>
            <a:off x="1726175" y="5774830"/>
            <a:ext cx="6187648" cy="1493838"/>
            <a:chOff x="908972" y="4419942"/>
            <a:chExt cx="6682682" cy="1493464"/>
          </a:xfrm>
        </p:grpSpPr>
        <p:sp>
          <p:nvSpPr>
            <p:cNvPr id="14381" name="TextBox 4"/>
            <p:cNvSpPr txBox="1">
              <a:spLocks noChangeArrowheads="1"/>
            </p:cNvSpPr>
            <p:nvPr/>
          </p:nvSpPr>
          <p:spPr bwMode="auto">
            <a:xfrm>
              <a:off x="908972" y="5334115"/>
              <a:ext cx="247180" cy="215390"/>
            </a:xfrm>
            <a:prstGeom prst="rect">
              <a:avLst/>
            </a:prstGeom>
            <a:solidFill>
              <a:schemeClr val="bg1"/>
            </a:solidFill>
            <a:ln w="9525">
              <a:solidFill>
                <a:schemeClr val="tx1"/>
              </a:solidFill>
              <a:miter lim="800000"/>
              <a:headEnd/>
              <a:tailEnd/>
            </a:ln>
          </p:spPr>
          <p:txBody>
            <a:bodyPr wrap="none">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800" dirty="0">
                  <a:solidFill>
                    <a:schemeClr val="tx1"/>
                  </a:solidFill>
                </a:rPr>
                <a:t>T</a:t>
              </a:r>
            </a:p>
          </p:txBody>
        </p:sp>
        <p:grpSp>
          <p:nvGrpSpPr>
            <p:cNvPr id="14342" name="Group 48"/>
            <p:cNvGrpSpPr>
              <a:grpSpLocks/>
            </p:cNvGrpSpPr>
            <p:nvPr/>
          </p:nvGrpSpPr>
          <p:grpSpPr bwMode="auto">
            <a:xfrm>
              <a:off x="3053064" y="5464256"/>
              <a:ext cx="1130283" cy="382493"/>
              <a:chOff x="3197003" y="5337251"/>
              <a:chExt cx="1130283" cy="382493"/>
            </a:xfrm>
          </p:grpSpPr>
          <p:cxnSp>
            <p:nvCxnSpPr>
              <p:cNvPr id="38" name="Straight Arrow Connector 37"/>
              <p:cNvCxnSpPr/>
              <p:nvPr/>
            </p:nvCxnSpPr>
            <p:spPr>
              <a:xfrm flipV="1">
                <a:off x="3197003" y="5362645"/>
                <a:ext cx="558791" cy="203149"/>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527198" y="5346774"/>
                <a:ext cx="347657" cy="372970"/>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966928" y="5380103"/>
                <a:ext cx="55562" cy="263459"/>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4170125" y="5337251"/>
                <a:ext cx="157161" cy="119033"/>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4343" name="Group 50"/>
            <p:cNvGrpSpPr>
              <a:grpSpLocks/>
            </p:cNvGrpSpPr>
            <p:nvPr/>
          </p:nvGrpSpPr>
          <p:grpSpPr bwMode="auto">
            <a:xfrm>
              <a:off x="5737484" y="4419942"/>
              <a:ext cx="1854170" cy="1493464"/>
              <a:chOff x="5881423" y="4292937"/>
              <a:chExt cx="1854170" cy="1493464"/>
            </a:xfrm>
          </p:grpSpPr>
          <p:sp>
            <p:nvSpPr>
              <p:cNvPr id="14352" name="TextBox 16"/>
              <p:cNvSpPr txBox="1">
                <a:spLocks noChangeArrowheads="1"/>
              </p:cNvSpPr>
              <p:nvPr/>
            </p:nvSpPr>
            <p:spPr bwMode="auto">
              <a:xfrm>
                <a:off x="6918672" y="5220208"/>
                <a:ext cx="247180" cy="215390"/>
              </a:xfrm>
              <a:prstGeom prst="rect">
                <a:avLst/>
              </a:prstGeom>
              <a:solidFill>
                <a:schemeClr val="bg1"/>
              </a:solidFill>
              <a:ln w="9525">
                <a:solidFill>
                  <a:schemeClr val="tx1"/>
                </a:solidFill>
                <a:miter lim="800000"/>
                <a:headEnd/>
                <a:tailEnd/>
              </a:ln>
            </p:spPr>
            <p:txBody>
              <a:bodyPr wrap="none">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800">
                    <a:solidFill>
                      <a:schemeClr val="tx1"/>
                    </a:solidFill>
                  </a:rPr>
                  <a:t>T</a:t>
                </a:r>
              </a:p>
            </p:txBody>
          </p:sp>
          <p:cxnSp>
            <p:nvCxnSpPr>
              <p:cNvPr id="18" name="Straight Arrow Connector 17"/>
              <p:cNvCxnSpPr/>
              <p:nvPr/>
            </p:nvCxnSpPr>
            <p:spPr>
              <a:xfrm flipH="1" flipV="1">
                <a:off x="7383174" y="5207108"/>
                <a:ext cx="190497" cy="20633"/>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176802" y="5338838"/>
                <a:ext cx="422268" cy="193627"/>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583086" y="5435651"/>
                <a:ext cx="342895" cy="350750"/>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4352" idx="1"/>
              </p:cNvCxnSpPr>
              <p:nvPr/>
            </p:nvCxnSpPr>
            <p:spPr>
              <a:xfrm flipV="1">
                <a:off x="6354490" y="5327903"/>
                <a:ext cx="564182" cy="120445"/>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97297" y="4983327"/>
                <a:ext cx="415918" cy="142839"/>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881423" y="4602422"/>
                <a:ext cx="533392" cy="168233"/>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078378" y="4292937"/>
                <a:ext cx="220659" cy="304724"/>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405398" y="4584964"/>
                <a:ext cx="330195" cy="304724"/>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4352" idx="2"/>
              </p:cNvCxnSpPr>
              <p:nvPr/>
            </p:nvCxnSpPr>
            <p:spPr>
              <a:xfrm flipH="1" flipV="1">
                <a:off x="7042262" y="5435598"/>
                <a:ext cx="48816" cy="350803"/>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59285" y="4372292"/>
                <a:ext cx="38099" cy="301550"/>
              </a:xfrm>
              <a:prstGeom prst="straightConnector1">
                <a:avLst/>
              </a:prstGeom>
              <a:ln>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2" name="Date Placeholder 1"/>
          <p:cNvSpPr>
            <a:spLocks noGrp="1"/>
          </p:cNvSpPr>
          <p:nvPr>
            <p:ph type="dt" sz="half" idx="10"/>
          </p:nvPr>
        </p:nvSpPr>
        <p:spPr/>
        <p:txBody>
          <a:bodyPr/>
          <a:lstStyle/>
          <a:p>
            <a:fld id="{DC5E055D-6939-4534-ADF4-6C4CBD345553}"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7</a:t>
            </a:fld>
            <a:endParaRPr lang="en-US" dirty="0"/>
          </a:p>
        </p:txBody>
      </p:sp>
      <p:grpSp>
        <p:nvGrpSpPr>
          <p:cNvPr id="5" name="Group 4"/>
          <p:cNvGrpSpPr/>
          <p:nvPr/>
        </p:nvGrpSpPr>
        <p:grpSpPr>
          <a:xfrm>
            <a:off x="7875487" y="3681712"/>
            <a:ext cx="3265585" cy="2840037"/>
            <a:chOff x="8857628" y="3141574"/>
            <a:chExt cx="3265585" cy="2840037"/>
          </a:xfrm>
        </p:grpSpPr>
        <p:pic>
          <p:nvPicPr>
            <p:cNvPr id="49" name="Picture 4" descr="http://photos3.fotosearch.com/bthumb/UNC/UNC244/u150926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6503" y="4276639"/>
              <a:ext cx="1024482" cy="48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http://photos3.fotosearch.com/bthumb/UNC/UNC244/u16497653.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857628" y="4704107"/>
              <a:ext cx="926206" cy="55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8" descr="http://www.clipartheaven.com/clipart/health_&amp;_medical/miscellaneous/hospital_2.gif"/>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l="7410" t="6177" r="7262" b="6793"/>
            <a:stretch>
              <a:fillRect/>
            </a:stretch>
          </p:blipFill>
          <p:spPr bwMode="auto">
            <a:xfrm>
              <a:off x="8922813" y="3362048"/>
              <a:ext cx="880548" cy="76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4" descr="http://t0.gstatic.com/images?q=tbn:ANd9GcQohPgloSI-_wvbcm-0Y9dRrriAXGjGqoVO5iqbIM1REQTM4HUy"/>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11221947" y="3677106"/>
              <a:ext cx="482653" cy="38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0" descr="http://classroomclipart.com/images/gallery/Clipart/Gray_and_White/Health_and_Medical/TN_23-04-2010_13SGR.jpg"/>
            <p:cNvPicPr>
              <a:picLocks noChangeAspect="1" noChangeArrowheads="1"/>
            </p:cNvPicPr>
            <p:nvPr/>
          </p:nvPicPr>
          <p:blipFill>
            <a:blip r:embed="rId7" cstate="print">
              <a:duotone>
                <a:schemeClr val="bg2">
                  <a:shade val="45000"/>
                  <a:satMod val="135000"/>
                </a:schemeClr>
                <a:prstClr val="white"/>
              </a:duotone>
            </a:blip>
            <a:srcRect t="11204" r="43745"/>
            <a:stretch>
              <a:fillRect/>
            </a:stretch>
          </p:blipFill>
          <p:spPr bwMode="auto">
            <a:xfrm>
              <a:off x="9657742" y="5287634"/>
              <a:ext cx="395834" cy="542821"/>
            </a:xfrm>
            <a:prstGeom prst="rect">
              <a:avLst/>
            </a:prstGeom>
            <a:noFill/>
          </p:spPr>
        </p:pic>
        <p:pic>
          <p:nvPicPr>
            <p:cNvPr id="54" name="Picture 30" descr="http://www.theclipartdirectory.com/clipart/Occupations/Doctors/beds_doctor_193861_tnb_th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04014" y="4810038"/>
              <a:ext cx="504488" cy="48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6" descr="http://www.clipartoday.com/_thumbs/005/001/Health_Medical/Hospital/Maternity/nurse_newborn_107246_tn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32220" y="4162102"/>
              <a:ext cx="423993" cy="47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8" descr="http://photos1.fotosearch.com/bthumb/ARP/ARP116/Emrgn2_C.jpg"/>
            <p:cNvPicPr>
              <a:picLocks noChangeAspect="1" noChangeArrowheads="1"/>
            </p:cNvPicPr>
            <p:nvPr/>
          </p:nvPicPr>
          <p:blipFill>
            <a:blip r:embed="rId10">
              <a:grayscl/>
              <a:extLst>
                <a:ext uri="{28A0092B-C50C-407E-A947-70E740481C1C}">
                  <a14:useLocalDpi xmlns:a14="http://schemas.microsoft.com/office/drawing/2010/main" val="0"/>
                </a:ext>
              </a:extLst>
            </a:blip>
            <a:srcRect b="18665"/>
            <a:stretch>
              <a:fillRect/>
            </a:stretch>
          </p:blipFill>
          <p:spPr bwMode="auto">
            <a:xfrm>
              <a:off x="11044188" y="4162105"/>
              <a:ext cx="787414" cy="58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descr="http://www.free-power-point-templates.com/wp-content/uploads/2010/09/770_example.jpg"/>
            <p:cNvPicPr>
              <a:picLocks noChangeAspect="1" noChangeArrowheads="1"/>
            </p:cNvPicPr>
            <p:nvPr/>
          </p:nvPicPr>
          <p:blipFill>
            <a:blip r:embed="rId11">
              <a:grayscl/>
              <a:extLst>
                <a:ext uri="{28A0092B-C50C-407E-A947-70E740481C1C}">
                  <a14:useLocalDpi xmlns:a14="http://schemas.microsoft.com/office/drawing/2010/main" val="0"/>
                </a:ext>
              </a:extLst>
            </a:blip>
            <a:srcRect l="18675" t="45366" r="15898"/>
            <a:stretch>
              <a:fillRect/>
            </a:stretch>
          </p:blipFill>
          <p:spPr bwMode="auto">
            <a:xfrm>
              <a:off x="10138242" y="5296922"/>
              <a:ext cx="931349" cy="68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6" descr="http://photos2.fotosearch.com/bthumb/FSC/FSC018/x14807392.jpg"/>
            <p:cNvPicPr>
              <a:picLocks noChangeAspect="1" noChangeArrowheads="1"/>
            </p:cNvPicPr>
            <p:nvPr/>
          </p:nvPicPr>
          <p:blipFill>
            <a:blip r:embed="rId12">
              <a:grayscl/>
              <a:extLst>
                <a:ext uri="{28A0092B-C50C-407E-A947-70E740481C1C}">
                  <a14:useLocalDpi xmlns:a14="http://schemas.microsoft.com/office/drawing/2010/main" val="0"/>
                </a:ext>
              </a:extLst>
            </a:blip>
            <a:srcRect l="4419" t="18388" r="4634" b="15736"/>
            <a:stretch>
              <a:fillRect/>
            </a:stretch>
          </p:blipFill>
          <p:spPr bwMode="auto">
            <a:xfrm>
              <a:off x="9913006" y="3396243"/>
              <a:ext cx="439917" cy="29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4" descr="http://photos1.fotosearch.com/bthumb/ARP/ARP105/hospital.jpg"/>
            <p:cNvPicPr>
              <a:picLocks noChangeAspect="1" noChangeArrowheads="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10370613" y="3141574"/>
              <a:ext cx="812122" cy="75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6" descr="http://photos2.fotosearch.com/bthumb/UNC/UNC212/u12645584.jpg"/>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11197007" y="5114837"/>
              <a:ext cx="926206" cy="6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984183" y="2339142"/>
            <a:ext cx="1970938" cy="1613022"/>
            <a:chOff x="8053723" y="1867631"/>
            <a:chExt cx="1970938" cy="1613022"/>
          </a:xfrm>
        </p:grpSpPr>
        <p:pic>
          <p:nvPicPr>
            <p:cNvPr id="61" name="Picture 26" descr="http://www.free-clip-art.com/members/content/gallery/Medical_Clip_Art/Healt22.gif"/>
            <p:cNvPicPr>
              <a:picLocks noChangeAspect="1" noChangeArrowheads="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8601574" y="3085524"/>
              <a:ext cx="395036" cy="39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6" descr="http://photos2.fotosearch.com/bthumb/FSC/FSC018/x14807392.jpg"/>
            <p:cNvPicPr>
              <a:picLocks noChangeAspect="1" noChangeArrowheads="1"/>
            </p:cNvPicPr>
            <p:nvPr/>
          </p:nvPicPr>
          <p:blipFill>
            <a:blip r:embed="rId16" cstate="print">
              <a:grayscl/>
              <a:extLst>
                <a:ext uri="{28A0092B-C50C-407E-A947-70E740481C1C}">
                  <a14:useLocalDpi xmlns:a14="http://schemas.microsoft.com/office/drawing/2010/main" val="0"/>
                </a:ext>
              </a:extLst>
            </a:blip>
            <a:srcRect l="4419" t="18388" r="4634" b="15736"/>
            <a:stretch>
              <a:fillRect/>
            </a:stretch>
          </p:blipFill>
          <p:spPr bwMode="auto">
            <a:xfrm>
              <a:off x="9525476" y="2845426"/>
              <a:ext cx="499185" cy="33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2" descr="http://www.clipartoday.com/_thumbs/005/001/Health_Medical/Doctor_Nurse/Nurse/nurse_notes_107543_tns.png"/>
            <p:cNvPicPr>
              <a:picLocks noChangeAspect="1" noChangeArrowheads="1"/>
            </p:cNvPicPr>
            <p:nvPr/>
          </p:nvPicPr>
          <p:blipFill>
            <a:blip r:embed="rId17" cstate="print">
              <a:grayscl/>
              <a:extLst>
                <a:ext uri="{28A0092B-C50C-407E-A947-70E740481C1C}">
                  <a14:useLocalDpi xmlns:a14="http://schemas.microsoft.com/office/drawing/2010/main" val="0"/>
                </a:ext>
              </a:extLst>
            </a:blip>
            <a:srcRect/>
            <a:stretch>
              <a:fillRect/>
            </a:stretch>
          </p:blipFill>
          <p:spPr bwMode="auto">
            <a:xfrm>
              <a:off x="9156101" y="3047050"/>
              <a:ext cx="343434" cy="3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8" descr="http://www.clipartheaven.com/clipart/health_&amp;_medical/miscellaneous/hospital_2.gif"/>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l="53732" t="14406" r="3818" b="25154"/>
            <a:stretch>
              <a:fillRect/>
            </a:stretch>
          </p:blipFill>
          <p:spPr bwMode="auto">
            <a:xfrm>
              <a:off x="8053723" y="2794680"/>
              <a:ext cx="433610" cy="49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4" descr="http://photos1.fotosearch.com/bthumb/ARP/ARP105/hospital.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87530" y="1867631"/>
              <a:ext cx="816629" cy="75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36"/>
            <p:cNvSpPr txBox="1">
              <a:spLocks noChangeArrowheads="1"/>
            </p:cNvSpPr>
            <p:nvPr/>
          </p:nvSpPr>
          <p:spPr bwMode="auto">
            <a:xfrm>
              <a:off x="9165971" y="2479798"/>
              <a:ext cx="247184" cy="215444"/>
            </a:xfrm>
            <a:prstGeom prst="rect">
              <a:avLst/>
            </a:prstGeom>
            <a:solidFill>
              <a:schemeClr val="bg1"/>
            </a:solidFill>
            <a:ln w="9525">
              <a:solidFill>
                <a:schemeClr val="tx1"/>
              </a:solidFill>
              <a:miter lim="800000"/>
              <a:headEnd/>
              <a:tailEnd/>
            </a:ln>
          </p:spPr>
          <p:txBody>
            <a:bodyPr wrap="none">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800">
                  <a:solidFill>
                    <a:schemeClr val="tx1"/>
                  </a:solidFill>
                </a:rPr>
                <a:t>T</a:t>
              </a:r>
            </a:p>
          </p:txBody>
        </p:sp>
      </p:grpSp>
      <p:grpSp>
        <p:nvGrpSpPr>
          <p:cNvPr id="9" name="Group 8"/>
          <p:cNvGrpSpPr/>
          <p:nvPr/>
        </p:nvGrpSpPr>
        <p:grpSpPr>
          <a:xfrm>
            <a:off x="7964111" y="678881"/>
            <a:ext cx="2491643" cy="1635734"/>
            <a:chOff x="7719157" y="170856"/>
            <a:chExt cx="2491643" cy="1635734"/>
          </a:xfrm>
        </p:grpSpPr>
        <p:pic>
          <p:nvPicPr>
            <p:cNvPr id="70" name="Picture 2" descr="http://www.free-power-point-templates.com/wp-content/uploads/2010/09/770_example.jpg"/>
            <p:cNvPicPr>
              <a:picLocks noChangeAspect="1" noChangeArrowheads="1"/>
            </p:cNvPicPr>
            <p:nvPr/>
          </p:nvPicPr>
          <p:blipFill>
            <a:blip r:embed="rId19">
              <a:extLst>
                <a:ext uri="{28A0092B-C50C-407E-A947-70E740481C1C}">
                  <a14:useLocalDpi xmlns:a14="http://schemas.microsoft.com/office/drawing/2010/main" val="0"/>
                </a:ext>
              </a:extLst>
            </a:blip>
            <a:srcRect l="6548" t="56607" r="12947"/>
            <a:stretch>
              <a:fillRect/>
            </a:stretch>
          </p:blipFill>
          <p:spPr bwMode="auto">
            <a:xfrm>
              <a:off x="7719157" y="170856"/>
              <a:ext cx="2491643" cy="116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3"/>
            <p:cNvSpPr txBox="1">
              <a:spLocks noChangeArrowheads="1"/>
            </p:cNvSpPr>
            <p:nvPr/>
          </p:nvSpPr>
          <p:spPr bwMode="auto">
            <a:xfrm>
              <a:off x="7816788" y="1406480"/>
              <a:ext cx="23832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algn="ctr" eaLnBrk="1" hangingPunct="1">
                <a:spcBef>
                  <a:spcPct val="0"/>
                </a:spcBef>
                <a:buNone/>
              </a:pPr>
              <a:r>
                <a:rPr lang="en-US" altLang="en-US" sz="2000" dirty="0">
                  <a:solidFill>
                    <a:srgbClr val="FF0000"/>
                  </a:solidFill>
                </a:rPr>
                <a:t>On-Site Treatment</a:t>
              </a:r>
            </a:p>
          </p:txBody>
        </p:sp>
      </p:grpSp>
      <p:sp>
        <p:nvSpPr>
          <p:cNvPr id="7" name="Rectangle 6"/>
          <p:cNvSpPr/>
          <p:nvPr/>
        </p:nvSpPr>
        <p:spPr>
          <a:xfrm>
            <a:off x="3388238" y="2582895"/>
            <a:ext cx="8242733" cy="954107"/>
          </a:xfrm>
          <a:prstGeom prst="rect">
            <a:avLst/>
          </a:prstGeom>
        </p:spPr>
        <p:txBody>
          <a:bodyPr wrap="square">
            <a:spAutoFit/>
          </a:bodyPr>
          <a:lstStyle/>
          <a:p>
            <a:pPr>
              <a:spcBef>
                <a:spcPct val="0"/>
              </a:spcBef>
              <a:spcAft>
                <a:spcPts val="1200"/>
              </a:spcAft>
              <a:defRPr/>
            </a:pPr>
            <a:r>
              <a:rPr lang="en-US" sz="2800" b="1" dirty="0"/>
              <a:t> </a:t>
            </a:r>
            <a:r>
              <a:rPr lang="en-US" sz="2800" b="1" dirty="0" smtClean="0"/>
              <a:t>Cluster/Hub treatment </a:t>
            </a:r>
            <a:r>
              <a:rPr lang="en-US" sz="2800" dirty="0"/>
              <a:t>– hospital treats its waste plus waste from other health facilities in a small area</a:t>
            </a:r>
          </a:p>
        </p:txBody>
      </p:sp>
      <p:sp>
        <p:nvSpPr>
          <p:cNvPr id="8" name="Rectangle 7"/>
          <p:cNvSpPr/>
          <p:nvPr/>
        </p:nvSpPr>
        <p:spPr>
          <a:xfrm>
            <a:off x="518028" y="4290409"/>
            <a:ext cx="7108263" cy="1384995"/>
          </a:xfrm>
          <a:prstGeom prst="rect">
            <a:avLst/>
          </a:prstGeom>
        </p:spPr>
        <p:txBody>
          <a:bodyPr wrap="square">
            <a:spAutoFit/>
          </a:bodyPr>
          <a:lstStyle/>
          <a:p>
            <a:pPr>
              <a:spcBef>
                <a:spcPct val="0"/>
              </a:spcBef>
              <a:spcAft>
                <a:spcPts val="1200"/>
              </a:spcAft>
              <a:defRPr/>
            </a:pPr>
            <a:r>
              <a:rPr lang="en-US" sz="2800" b="1" dirty="0"/>
              <a:t>Central treatment </a:t>
            </a:r>
            <a:r>
              <a:rPr lang="en-US" sz="2800" dirty="0"/>
              <a:t>– dedicated treatment plant collects and treats wastes from many health facilities in an urban center or region</a:t>
            </a:r>
          </a:p>
        </p:txBody>
      </p:sp>
      <p:sp>
        <p:nvSpPr>
          <p:cNvPr id="10" name="Rectangle 9"/>
          <p:cNvSpPr/>
          <p:nvPr/>
        </p:nvSpPr>
        <p:spPr>
          <a:xfrm>
            <a:off x="755596" y="3972360"/>
            <a:ext cx="2342949" cy="369332"/>
          </a:xfrm>
          <a:prstGeom prst="rect">
            <a:avLst/>
          </a:prstGeom>
        </p:spPr>
        <p:txBody>
          <a:bodyPr wrap="none">
            <a:spAutoFit/>
          </a:bodyPr>
          <a:lstStyle/>
          <a:p>
            <a:pPr algn="ctr">
              <a:spcBef>
                <a:spcPct val="0"/>
              </a:spcBef>
            </a:pPr>
            <a:r>
              <a:rPr lang="en-US" altLang="en-US" dirty="0" smtClean="0">
                <a:solidFill>
                  <a:srgbClr val="FF0000"/>
                </a:solidFill>
              </a:rPr>
              <a:t>Cluster/Hub Treatment</a:t>
            </a:r>
            <a:endParaRPr lang="en-US" altLang="en-US" dirty="0">
              <a:solidFill>
                <a:srgbClr val="FF0000"/>
              </a:solidFill>
            </a:endParaRPr>
          </a:p>
        </p:txBody>
      </p:sp>
      <p:sp>
        <p:nvSpPr>
          <p:cNvPr id="76" name="TextBox 36"/>
          <p:cNvSpPr txBox="1">
            <a:spLocks noChangeArrowheads="1"/>
          </p:cNvSpPr>
          <p:nvPr/>
        </p:nvSpPr>
        <p:spPr bwMode="auto">
          <a:xfrm>
            <a:off x="9699514" y="5127175"/>
            <a:ext cx="247184" cy="215444"/>
          </a:xfrm>
          <a:prstGeom prst="rect">
            <a:avLst/>
          </a:prstGeom>
          <a:solidFill>
            <a:schemeClr val="bg1"/>
          </a:solidFill>
          <a:ln w="9525">
            <a:solidFill>
              <a:schemeClr val="tx1"/>
            </a:solidFill>
            <a:miter lim="800000"/>
            <a:headEnd/>
            <a:tailEnd/>
          </a:ln>
        </p:spPr>
        <p:txBody>
          <a:bodyPr wrap="none">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800">
                <a:solidFill>
                  <a:schemeClr val="tx1"/>
                </a:solidFill>
              </a:rPr>
              <a:t>T</a:t>
            </a:r>
          </a:p>
        </p:txBody>
      </p:sp>
      <p:sp>
        <p:nvSpPr>
          <p:cNvPr id="77" name="TextBox 36"/>
          <p:cNvSpPr txBox="1">
            <a:spLocks noChangeArrowheads="1"/>
          </p:cNvSpPr>
          <p:nvPr/>
        </p:nvSpPr>
        <p:spPr bwMode="auto">
          <a:xfrm>
            <a:off x="10087450" y="1597435"/>
            <a:ext cx="247184" cy="215444"/>
          </a:xfrm>
          <a:prstGeom prst="rect">
            <a:avLst/>
          </a:prstGeom>
          <a:solidFill>
            <a:schemeClr val="bg1"/>
          </a:solidFill>
          <a:ln w="9525">
            <a:solidFill>
              <a:schemeClr val="tx1"/>
            </a:solidFill>
            <a:miter lim="800000"/>
            <a:headEnd/>
            <a:tailEnd/>
          </a:ln>
        </p:spPr>
        <p:txBody>
          <a:bodyPr wrap="none">
            <a:spAutoFit/>
          </a:bodyPr>
          <a:lstStyle>
            <a:lvl1pPr>
              <a:spcBef>
                <a:spcPts val="1200"/>
              </a:spcBef>
              <a:buFont typeface="Arial" panose="020B0604020202020204" pitchFamily="34" charset="0"/>
              <a:buChar char="•"/>
              <a:defRPr sz="2800">
                <a:solidFill>
                  <a:srgbClr val="4A452A"/>
                </a:solidFill>
                <a:latin typeface="Arial" panose="020B0604020202020204" pitchFamily="34" charset="0"/>
              </a:defRPr>
            </a:lvl1pPr>
            <a:lvl2pPr marL="742950" indent="-285750">
              <a:spcBef>
                <a:spcPts val="1200"/>
              </a:spcBef>
              <a:buFont typeface="Arial" panose="020B0604020202020204" pitchFamily="34" charset="0"/>
              <a:buChar char="–"/>
              <a:defRPr sz="2800">
                <a:solidFill>
                  <a:srgbClr val="4A452A"/>
                </a:solidFill>
                <a:latin typeface="Arial" panose="020B0604020202020204" pitchFamily="34" charset="0"/>
              </a:defRPr>
            </a:lvl2pPr>
            <a:lvl3pPr marL="1143000" indent="-228600">
              <a:spcBef>
                <a:spcPts val="1200"/>
              </a:spcBef>
              <a:buFont typeface="Arial" panose="020B0604020202020204" pitchFamily="34" charset="0"/>
              <a:buChar char="•"/>
              <a:defRPr sz="2800">
                <a:solidFill>
                  <a:srgbClr val="4A452A"/>
                </a:solidFill>
                <a:latin typeface="Arial" panose="020B0604020202020204" pitchFamily="34" charset="0"/>
              </a:defRPr>
            </a:lvl3pPr>
            <a:lvl4pPr marL="1600200" indent="-228600">
              <a:spcBef>
                <a:spcPts val="1200"/>
              </a:spcBef>
              <a:buFont typeface="Arial" panose="020B0604020202020204" pitchFamily="34" charset="0"/>
              <a:buChar char="–"/>
              <a:defRPr sz="2800">
                <a:solidFill>
                  <a:srgbClr val="4A452A"/>
                </a:solidFill>
                <a:latin typeface="Arial" panose="020B0604020202020204" pitchFamily="34" charset="0"/>
              </a:defRPr>
            </a:lvl4pPr>
            <a:lvl5pPr marL="2057400" indent="-228600">
              <a:spcBef>
                <a:spcPts val="1200"/>
              </a:spcBef>
              <a:buFont typeface="Arial" panose="020B0604020202020204" pitchFamily="34" charset="0"/>
              <a:buChar char="»"/>
              <a:defRPr sz="2800">
                <a:solidFill>
                  <a:srgbClr val="4A452A"/>
                </a:solidFill>
                <a:latin typeface="Arial" panose="020B0604020202020204" pitchFamily="34" charset="0"/>
              </a:defRPr>
            </a:lvl5pPr>
            <a:lvl6pPr marL="25146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6pPr>
            <a:lvl7pPr marL="29718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7pPr>
            <a:lvl8pPr marL="34290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8pPr>
            <a:lvl9pPr marL="3886200" indent="-228600" eaLnBrk="0" fontAlgn="base" hangingPunct="0">
              <a:spcBef>
                <a:spcPts val="1200"/>
              </a:spcBef>
              <a:spcAft>
                <a:spcPct val="0"/>
              </a:spcAft>
              <a:buFont typeface="Arial" panose="020B0604020202020204" pitchFamily="34" charset="0"/>
              <a:buChar char="»"/>
              <a:defRPr sz="2800">
                <a:solidFill>
                  <a:srgbClr val="4A452A"/>
                </a:solidFill>
                <a:latin typeface="Arial" panose="020B0604020202020204" pitchFamily="34" charset="0"/>
              </a:defRPr>
            </a:lvl9pPr>
          </a:lstStyle>
          <a:p>
            <a:pPr eaLnBrk="1" hangingPunct="1">
              <a:spcBef>
                <a:spcPct val="0"/>
              </a:spcBef>
              <a:buFontTx/>
              <a:buNone/>
            </a:pPr>
            <a:r>
              <a:rPr lang="en-US" altLang="en-US" sz="800">
                <a:solidFill>
                  <a:schemeClr val="tx1"/>
                </a:solidFill>
              </a:rPr>
              <a:t>T</a:t>
            </a:r>
          </a:p>
        </p:txBody>
      </p:sp>
      <p:sp>
        <p:nvSpPr>
          <p:cNvPr id="78" name="Rectangle 77"/>
          <p:cNvSpPr/>
          <p:nvPr/>
        </p:nvSpPr>
        <p:spPr>
          <a:xfrm>
            <a:off x="8380946" y="5232219"/>
            <a:ext cx="1937197" cy="369332"/>
          </a:xfrm>
          <a:prstGeom prst="rect">
            <a:avLst/>
          </a:prstGeom>
        </p:spPr>
        <p:txBody>
          <a:bodyPr wrap="none">
            <a:spAutoFit/>
          </a:bodyPr>
          <a:lstStyle/>
          <a:p>
            <a:pPr algn="ctr">
              <a:spcBef>
                <a:spcPct val="0"/>
              </a:spcBef>
            </a:pPr>
            <a:r>
              <a:rPr lang="en-US" altLang="en-US" dirty="0" smtClean="0">
                <a:solidFill>
                  <a:srgbClr val="FF0000"/>
                </a:solidFill>
              </a:rPr>
              <a:t>Central  Treatment</a:t>
            </a:r>
            <a:endParaRPr lang="en-US" altLang="en-US" dirty="0">
              <a:solidFill>
                <a:srgbClr val="FF0000"/>
              </a:solidFill>
            </a:endParaRPr>
          </a:p>
        </p:txBody>
      </p:sp>
      <p:sp>
        <p:nvSpPr>
          <p:cNvPr id="79" name="Title 1"/>
          <p:cNvSpPr txBox="1">
            <a:spLocks/>
          </p:cNvSpPr>
          <p:nvPr/>
        </p:nvSpPr>
        <p:spPr>
          <a:xfrm>
            <a:off x="1532034" y="226033"/>
            <a:ext cx="8229600" cy="5334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smtClean="0">
                <a:solidFill>
                  <a:srgbClr val="FF0000"/>
                </a:solidFill>
                <a:latin typeface="+mn-lt"/>
              </a:rPr>
              <a:t>Treatment Approaches</a:t>
            </a:r>
          </a:p>
        </p:txBody>
      </p:sp>
    </p:spTree>
    <p:extLst>
      <p:ext uri="{BB962C8B-B14F-4D97-AF65-F5344CB8AC3E}">
        <p14:creationId xmlns:p14="http://schemas.microsoft.com/office/powerpoint/2010/main" val="3142328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264179" y="185738"/>
            <a:ext cx="9742487" cy="1143000"/>
          </a:xfrm>
        </p:spPr>
        <p:txBody>
          <a:bodyPr>
            <a:normAutofit/>
          </a:bodyPr>
          <a:lstStyle/>
          <a:p>
            <a:r>
              <a:rPr altLang="en-US" sz="3600" b="1" dirty="0" smtClean="0">
                <a:solidFill>
                  <a:srgbClr val="FF0000"/>
                </a:solidFill>
                <a:latin typeface="+mn-lt"/>
              </a:rPr>
              <a:t>Factors in the </a:t>
            </a:r>
            <a:r>
              <a:rPr lang="en-US" altLang="en-US" sz="3600" b="1" dirty="0" smtClean="0">
                <a:solidFill>
                  <a:srgbClr val="FF0000"/>
                </a:solidFill>
                <a:latin typeface="+mn-lt"/>
              </a:rPr>
              <a:t>s</a:t>
            </a:r>
            <a:r>
              <a:rPr altLang="en-US" sz="3600" b="1" dirty="0" smtClean="0">
                <a:solidFill>
                  <a:srgbClr val="FF0000"/>
                </a:solidFill>
                <a:latin typeface="+mn-lt"/>
              </a:rPr>
              <a:t>election of </a:t>
            </a:r>
            <a:r>
              <a:rPr lang="en-US" altLang="en-US" sz="3600" b="1" dirty="0" smtClean="0">
                <a:solidFill>
                  <a:srgbClr val="FF0000"/>
                </a:solidFill>
                <a:latin typeface="+mn-lt"/>
              </a:rPr>
              <a:t>t</a:t>
            </a:r>
            <a:r>
              <a:rPr altLang="en-US" sz="3600" b="1" dirty="0" smtClean="0">
                <a:solidFill>
                  <a:srgbClr val="FF0000"/>
                </a:solidFill>
                <a:latin typeface="+mn-lt"/>
              </a:rPr>
              <a:t>reatment </a:t>
            </a:r>
            <a:r>
              <a:rPr lang="en-US" altLang="en-US" sz="3600" b="1" dirty="0">
                <a:solidFill>
                  <a:srgbClr val="FF0000"/>
                </a:solidFill>
                <a:latin typeface="+mn-lt"/>
              </a:rPr>
              <a:t>m</a:t>
            </a:r>
            <a:r>
              <a:rPr altLang="en-US" sz="3600" b="1" dirty="0" smtClean="0">
                <a:solidFill>
                  <a:srgbClr val="FF0000"/>
                </a:solidFill>
                <a:latin typeface="+mn-lt"/>
              </a:rPr>
              <a:t>ethods</a:t>
            </a:r>
          </a:p>
        </p:txBody>
      </p:sp>
      <p:sp>
        <p:nvSpPr>
          <p:cNvPr id="26627" name="Content Placeholder 2"/>
          <p:cNvSpPr>
            <a:spLocks noGrp="1"/>
          </p:cNvSpPr>
          <p:nvPr>
            <p:ph idx="1"/>
          </p:nvPr>
        </p:nvSpPr>
        <p:spPr>
          <a:xfrm>
            <a:off x="1549400" y="1168400"/>
            <a:ext cx="8229600" cy="4800600"/>
          </a:xfrm>
        </p:spPr>
        <p:txBody>
          <a:bodyPr/>
          <a:lstStyle/>
          <a:p>
            <a:pPr marL="285750" indent="-285750">
              <a:spcBef>
                <a:spcPts val="600"/>
              </a:spcBef>
              <a:buFont typeface="Arial" charset="0"/>
              <a:buChar char="•"/>
              <a:defRPr/>
            </a:pPr>
            <a:r>
              <a:rPr sz="2000" dirty="0"/>
              <a:t>Types and quantities of waste for treatment and disposal</a:t>
            </a:r>
          </a:p>
          <a:p>
            <a:pPr marL="285750" indent="-285750">
              <a:spcBef>
                <a:spcPts val="600"/>
              </a:spcBef>
              <a:buFont typeface="Arial" charset="0"/>
              <a:buChar char="•"/>
              <a:defRPr/>
            </a:pPr>
            <a:r>
              <a:rPr sz="2000" dirty="0"/>
              <a:t>Capability of the healthcare facility to handle the waste quantity</a:t>
            </a:r>
          </a:p>
          <a:p>
            <a:pPr marL="285750" indent="-285750">
              <a:spcBef>
                <a:spcPts val="600"/>
              </a:spcBef>
              <a:buFont typeface="Arial" charset="0"/>
              <a:buChar char="•"/>
              <a:defRPr/>
            </a:pPr>
            <a:r>
              <a:rPr sz="2000" dirty="0"/>
              <a:t>Technological capabilities and requirements</a:t>
            </a:r>
          </a:p>
          <a:p>
            <a:pPr marL="285750" indent="-285750">
              <a:spcBef>
                <a:spcPts val="600"/>
              </a:spcBef>
              <a:buFont typeface="Arial" charset="0"/>
              <a:buChar char="•"/>
              <a:defRPr/>
            </a:pPr>
            <a:r>
              <a:rPr sz="2000" dirty="0"/>
              <a:t>Availability of treatment options and technologies </a:t>
            </a:r>
          </a:p>
          <a:p>
            <a:pPr marL="285750" indent="-285750">
              <a:spcBef>
                <a:spcPts val="600"/>
              </a:spcBef>
              <a:buFont typeface="Arial" charset="0"/>
              <a:buChar char="•"/>
              <a:defRPr/>
            </a:pPr>
            <a:r>
              <a:rPr sz="2000" dirty="0"/>
              <a:t>Capacity of system</a:t>
            </a:r>
          </a:p>
          <a:p>
            <a:pPr marL="285750" indent="-285750">
              <a:spcBef>
                <a:spcPts val="600"/>
              </a:spcBef>
              <a:buFont typeface="Arial" charset="0"/>
              <a:buChar char="•"/>
              <a:defRPr/>
            </a:pPr>
            <a:r>
              <a:rPr sz="2000" dirty="0"/>
              <a:t>Treatment efficiency (microbial inactivation efficacy)</a:t>
            </a:r>
          </a:p>
          <a:p>
            <a:pPr marL="285750" indent="-285750">
              <a:spcBef>
                <a:spcPts val="600"/>
              </a:spcBef>
              <a:buFont typeface="Arial" charset="0"/>
              <a:buChar char="•"/>
              <a:defRPr/>
            </a:pPr>
            <a:r>
              <a:rPr sz="2000" dirty="0"/>
              <a:t>Occupational health and safety factors</a:t>
            </a:r>
          </a:p>
          <a:p>
            <a:pPr marL="285750" indent="-285750">
              <a:spcBef>
                <a:spcPts val="600"/>
              </a:spcBef>
              <a:buFont typeface="Arial" charset="0"/>
              <a:buChar char="•"/>
              <a:defRPr/>
            </a:pPr>
            <a:r>
              <a:rPr sz="2000" dirty="0"/>
              <a:t>Environmental releases</a:t>
            </a:r>
          </a:p>
          <a:p>
            <a:pPr marL="285750" indent="-285750">
              <a:spcBef>
                <a:spcPts val="600"/>
              </a:spcBef>
              <a:buFont typeface="Arial" charset="0"/>
              <a:buChar char="•"/>
              <a:defRPr/>
            </a:pPr>
            <a:r>
              <a:rPr sz="2000" dirty="0"/>
              <a:t>Volume and/or mass reduction</a:t>
            </a:r>
          </a:p>
          <a:p>
            <a:pPr marL="285750" indent="-285750">
              <a:spcBef>
                <a:spcPts val="600"/>
              </a:spcBef>
              <a:buFont typeface="Arial" charset="0"/>
              <a:buChar char="•"/>
              <a:defRPr/>
            </a:pPr>
            <a:r>
              <a:rPr sz="2000" dirty="0"/>
              <a:t>Installation requirements</a:t>
            </a:r>
          </a:p>
          <a:p>
            <a:pPr marL="285750" indent="-285750">
              <a:spcBef>
                <a:spcPts val="600"/>
              </a:spcBef>
              <a:buFont typeface="Arial" charset="0"/>
              <a:buChar char="•"/>
              <a:defRPr/>
            </a:pPr>
            <a:r>
              <a:rPr sz="2000" dirty="0"/>
              <a:t>Space available for equipment</a:t>
            </a:r>
          </a:p>
        </p:txBody>
      </p:sp>
      <p:sp>
        <p:nvSpPr>
          <p:cNvPr id="2" name="Date Placeholder 1"/>
          <p:cNvSpPr>
            <a:spLocks noGrp="1"/>
          </p:cNvSpPr>
          <p:nvPr>
            <p:ph type="dt" sz="half" idx="10"/>
          </p:nvPr>
        </p:nvSpPr>
        <p:spPr/>
        <p:txBody>
          <a:bodyPr/>
          <a:lstStyle/>
          <a:p>
            <a:fld id="{2B65DA26-E178-4A73-AC6D-49350495CA6D}"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8</a:t>
            </a:fld>
            <a:endParaRPr lang="en-US" dirty="0"/>
          </a:p>
        </p:txBody>
      </p:sp>
    </p:spTree>
    <p:extLst>
      <p:ext uri="{BB962C8B-B14F-4D97-AF65-F5344CB8AC3E}">
        <p14:creationId xmlns:p14="http://schemas.microsoft.com/office/powerpoint/2010/main" val="263030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2362200" y="1371601"/>
            <a:ext cx="7772400" cy="4373563"/>
          </a:xfrm>
        </p:spPr>
        <p:txBody>
          <a:bodyPr>
            <a:normAutofit lnSpcReduction="10000"/>
          </a:bodyPr>
          <a:lstStyle/>
          <a:p>
            <a:pPr>
              <a:buFont typeface="Arial" charset="0"/>
              <a:buChar char="•"/>
              <a:defRPr/>
            </a:pPr>
            <a:r>
              <a:rPr sz="2000" dirty="0"/>
              <a:t>Operation and maintenance requirements</a:t>
            </a:r>
          </a:p>
          <a:p>
            <a:pPr>
              <a:buFont typeface="Arial" charset="0"/>
              <a:buChar char="•"/>
              <a:defRPr/>
            </a:pPr>
            <a:r>
              <a:rPr sz="2000" dirty="0"/>
              <a:t>Infrastructure requirements</a:t>
            </a:r>
          </a:p>
          <a:p>
            <a:pPr>
              <a:buFont typeface="Arial" charset="0"/>
              <a:buChar char="•"/>
              <a:defRPr/>
            </a:pPr>
            <a:r>
              <a:rPr sz="2000" dirty="0"/>
              <a:t>Skills needed for operating the technology</a:t>
            </a:r>
          </a:p>
          <a:p>
            <a:pPr>
              <a:buFont typeface="Arial" charset="0"/>
              <a:buChar char="•"/>
              <a:defRPr/>
            </a:pPr>
            <a:r>
              <a:rPr sz="2000" dirty="0"/>
              <a:t>Location and surroundings of the treatment and disposal sites</a:t>
            </a:r>
          </a:p>
          <a:p>
            <a:pPr>
              <a:buFont typeface="Arial" charset="0"/>
              <a:buChar char="•"/>
              <a:defRPr/>
            </a:pPr>
            <a:r>
              <a:rPr sz="2000" dirty="0"/>
              <a:t>Options available for final disposal</a:t>
            </a:r>
          </a:p>
          <a:p>
            <a:pPr>
              <a:buFont typeface="Arial" charset="0"/>
              <a:buChar char="•"/>
              <a:defRPr/>
            </a:pPr>
            <a:r>
              <a:rPr sz="2000" dirty="0"/>
              <a:t>Public acceptability</a:t>
            </a:r>
          </a:p>
          <a:p>
            <a:pPr>
              <a:buFont typeface="Arial" charset="0"/>
              <a:buChar char="•"/>
              <a:defRPr/>
            </a:pPr>
            <a:r>
              <a:rPr sz="2000" dirty="0"/>
              <a:t>Regulatory requirements</a:t>
            </a:r>
          </a:p>
          <a:p>
            <a:pPr>
              <a:buFont typeface="Arial" charset="0"/>
              <a:buChar char="•"/>
              <a:defRPr/>
            </a:pPr>
            <a:r>
              <a:rPr sz="2000" dirty="0"/>
              <a:t>Capital cost of the equipment</a:t>
            </a:r>
          </a:p>
          <a:p>
            <a:pPr>
              <a:buFont typeface="Arial" charset="0"/>
              <a:buChar char="•"/>
              <a:defRPr/>
            </a:pPr>
            <a:r>
              <a:rPr sz="2000" dirty="0"/>
              <a:t>Operating and maintenance costs of the equipment</a:t>
            </a:r>
          </a:p>
          <a:p>
            <a:pPr>
              <a:buFont typeface="Arial" charset="0"/>
              <a:buChar char="•"/>
              <a:defRPr/>
            </a:pPr>
            <a:r>
              <a:rPr sz="2000" dirty="0"/>
              <a:t>Other costs including costs of shipping, customs duties, installation and commissioning, transport and disposal of residues, and decommissioning </a:t>
            </a:r>
          </a:p>
          <a:p>
            <a:pPr>
              <a:buFont typeface="Arial" charset="0"/>
              <a:buChar char="•"/>
              <a:defRPr/>
            </a:pPr>
            <a:endParaRPr sz="2000" dirty="0"/>
          </a:p>
          <a:p>
            <a:pPr>
              <a:buFont typeface="Arial" charset="0"/>
              <a:buChar char="•"/>
              <a:defRPr/>
            </a:pPr>
            <a:endParaRPr sz="2200" dirty="0"/>
          </a:p>
        </p:txBody>
      </p:sp>
      <p:sp>
        <p:nvSpPr>
          <p:cNvPr id="2" name="Date Placeholder 1"/>
          <p:cNvSpPr>
            <a:spLocks noGrp="1"/>
          </p:cNvSpPr>
          <p:nvPr>
            <p:ph type="dt" sz="half" idx="10"/>
          </p:nvPr>
        </p:nvSpPr>
        <p:spPr/>
        <p:txBody>
          <a:bodyPr/>
          <a:lstStyle/>
          <a:p>
            <a:fld id="{4A006F9A-561B-407C-A2AF-644DE2F954C2}" type="datetime1">
              <a:rPr lang="en-US" smtClean="0"/>
              <a:t>12/11/2019</a:t>
            </a:fld>
            <a:endParaRPr lang="en-US" dirty="0"/>
          </a:p>
        </p:txBody>
      </p:sp>
      <p:sp>
        <p:nvSpPr>
          <p:cNvPr id="3" name="Footer Placeholder 2"/>
          <p:cNvSpPr>
            <a:spLocks noGrp="1"/>
          </p:cNvSpPr>
          <p:nvPr>
            <p:ph type="ftr" sz="quarter" idx="11"/>
          </p:nvPr>
        </p:nvSpPr>
        <p:spPr/>
        <p:txBody>
          <a:bodyPr/>
          <a:lstStyle/>
          <a:p>
            <a:r>
              <a:rPr lang="en-US" smtClean="0"/>
              <a:t>National workshop on IHCWM &amp; WASH in HCF_Mahesh Nakarmi</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9</a:t>
            </a:fld>
            <a:endParaRPr lang="en-US" dirty="0"/>
          </a:p>
        </p:txBody>
      </p:sp>
      <p:sp>
        <p:nvSpPr>
          <p:cNvPr id="8" name="Title 1"/>
          <p:cNvSpPr txBox="1">
            <a:spLocks/>
          </p:cNvSpPr>
          <p:nvPr/>
        </p:nvSpPr>
        <p:spPr>
          <a:xfrm>
            <a:off x="1264179" y="185738"/>
            <a:ext cx="974248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smtClean="0">
                <a:solidFill>
                  <a:srgbClr val="FF0000"/>
                </a:solidFill>
                <a:latin typeface="+mn-lt"/>
              </a:rPr>
              <a:t>Factors in the selection of treatment </a:t>
            </a:r>
            <a:r>
              <a:rPr lang="en-US" altLang="en-US" sz="3600" b="1" dirty="0">
                <a:solidFill>
                  <a:srgbClr val="FF0000"/>
                </a:solidFill>
                <a:latin typeface="+mn-lt"/>
              </a:rPr>
              <a:t>m</a:t>
            </a:r>
            <a:r>
              <a:rPr lang="en-US" altLang="en-US" sz="3600" b="1" dirty="0" smtClean="0">
                <a:solidFill>
                  <a:srgbClr val="FF0000"/>
                </a:solidFill>
                <a:latin typeface="+mn-lt"/>
              </a:rPr>
              <a:t>ethods</a:t>
            </a:r>
          </a:p>
        </p:txBody>
      </p:sp>
    </p:spTree>
    <p:extLst>
      <p:ext uri="{BB962C8B-B14F-4D97-AF65-F5344CB8AC3E}">
        <p14:creationId xmlns:p14="http://schemas.microsoft.com/office/powerpoint/2010/main" val="134845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No time to waste">
      <a:dk1>
        <a:sysClr val="windowText" lastClr="000000"/>
      </a:dk1>
      <a:lt1>
        <a:sysClr val="window" lastClr="FFFFFF"/>
      </a:lt1>
      <a:dk2>
        <a:srgbClr val="323232"/>
      </a:dk2>
      <a:lt2>
        <a:srgbClr val="E6E6E6"/>
      </a:lt2>
      <a:accent1>
        <a:srgbClr val="3AAA35"/>
      </a:accent1>
      <a:accent2>
        <a:srgbClr val="3870BF"/>
      </a:accent2>
      <a:accent3>
        <a:srgbClr val="E81C26"/>
      </a:accent3>
      <a:accent4>
        <a:srgbClr val="DCC217"/>
      </a:accent4>
      <a:accent5>
        <a:srgbClr val="907CB3"/>
      </a:accent5>
      <a:accent6>
        <a:srgbClr val="E87C8D"/>
      </a:accent6>
      <a:hlink>
        <a:srgbClr val="74CBC8"/>
      </a:hlink>
      <a:folHlink>
        <a:srgbClr val="907CB3"/>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Presentation#]_[Date]_[lastname]_No time to Waste.potx" id="{FDD1EB0E-6835-422D-83BA-EB193039717D}" vid="{17738AE5-D639-4341-9B56-4DE9FA83C2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[Presentation#]_[Date]_[lastname]_No time to Waste</Template>
  <TotalTime>836</TotalTime>
  <Words>3781</Words>
  <Application>Microsoft Office PowerPoint</Application>
  <PresentationFormat>Widescreen</PresentationFormat>
  <Paragraphs>466</Paragraphs>
  <Slides>42</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Cambria</vt:lpstr>
      <vt:lpstr>Times New Roman</vt:lpstr>
      <vt:lpstr>1_Custom Design</vt:lpstr>
      <vt:lpstr>Chart</vt:lpstr>
      <vt:lpstr>Use of non-burning technologies in HCWM, and injection safety practices among hospital staff and waste workers </vt:lpstr>
      <vt:lpstr>WHO - Categories of HCW</vt:lpstr>
      <vt:lpstr>WHO - Waste Composition</vt:lpstr>
      <vt:lpstr>Human Health vs. Environment </vt:lpstr>
      <vt:lpstr>Pollution affects us all</vt:lpstr>
      <vt:lpstr>Environmental contributions to global diseases 2012</vt:lpstr>
      <vt:lpstr>TECHNOLOGY is key in Treatment Process</vt:lpstr>
      <vt:lpstr>Factors in the selection of treatment methods</vt:lpstr>
      <vt:lpstr>PowerPoint Presentation</vt:lpstr>
      <vt:lpstr>International guidance on waste treatment technologies</vt:lpstr>
      <vt:lpstr>Healthcare waste treatment process</vt:lpstr>
      <vt:lpstr>Thermal Treatment Processes</vt:lpstr>
      <vt:lpstr>European definition of incineration</vt:lpstr>
      <vt:lpstr>PowerPoint Presentation</vt:lpstr>
      <vt:lpstr>Problems of incineration</vt:lpstr>
      <vt:lpstr>PowerPoint Presentation</vt:lpstr>
      <vt:lpstr>Decline in Construction of New Medical Waste Incinerators in the U.S.</vt:lpstr>
      <vt:lpstr>Closure of Medical Waste Incinerators in Developed Countries</vt:lpstr>
      <vt:lpstr>Incineration costs too much for USA</vt:lpstr>
      <vt:lpstr>Examples of Treatment Technologies That Do Not Generate Dioxins/Furans</vt:lpstr>
      <vt:lpstr>Autoclaves</vt:lpstr>
      <vt:lpstr>Autoclaves</vt:lpstr>
      <vt:lpstr>Types of Waste Treatment Autoclaves</vt:lpstr>
      <vt:lpstr>Waste segregation, Autoclaving, Recycling, </vt:lpstr>
      <vt:lpstr>Advantages of autoclaves</vt:lpstr>
      <vt:lpstr>Carbon footprint- burn vs autoclaving</vt:lpstr>
      <vt:lpstr>Resource and cost recovery from recycling</vt:lpstr>
      <vt:lpstr>Autoclaving is cheaper than incineration</vt:lpstr>
      <vt:lpstr>Biological Treatment Process</vt:lpstr>
      <vt:lpstr>Internal Shredding of Waste</vt:lpstr>
      <vt:lpstr>Post-Treatment Shredders Designed for Healthcare Waste</vt:lpstr>
      <vt:lpstr>Autoclaving delivers cleaner air</vt:lpstr>
      <vt:lpstr>Microwave Treatment Technologies</vt:lpstr>
      <vt:lpstr>Example of Small to Medium Microwave Systems</vt:lpstr>
      <vt:lpstr>Alkaline Hydrolysis Technologies</vt:lpstr>
      <vt:lpstr>Examples of Alkaline Hydrolysis Systems</vt:lpstr>
      <vt:lpstr>Encapsulation of Healthcare Waste in Low-Resource Settings</vt:lpstr>
      <vt:lpstr>Inertization of Healthcare Waste in Low-Resource Settings</vt:lpstr>
      <vt:lpstr>Encapsulation </vt:lpstr>
      <vt:lpstr>Anaerobic Digestion?</vt:lpstr>
      <vt:lpstr>Biogas plant design </vt:lpstr>
      <vt:lpstr>Burn vs. Non Burn Sharps Mangement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Biller, Sara Christina GIZ NP</dc:creator>
  <cp:lastModifiedBy>Mahesh Nakarmi</cp:lastModifiedBy>
  <cp:revision>27</cp:revision>
  <dcterms:created xsi:type="dcterms:W3CDTF">2019-12-04T05:35:52Z</dcterms:created>
  <dcterms:modified xsi:type="dcterms:W3CDTF">2019-12-11T06:42:15Z</dcterms:modified>
</cp:coreProperties>
</file>